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0"/>
  </p:notesMasterIdLst>
  <p:sldIdLst>
    <p:sldId id="375" r:id="rId5"/>
    <p:sldId id="346" r:id="rId6"/>
    <p:sldId id="348" r:id="rId7"/>
    <p:sldId id="350" r:id="rId8"/>
    <p:sldId id="347" r:id="rId9"/>
    <p:sldId id="365" r:id="rId10"/>
    <p:sldId id="351" r:id="rId11"/>
    <p:sldId id="352" r:id="rId12"/>
    <p:sldId id="354" r:id="rId13"/>
    <p:sldId id="355" r:id="rId14"/>
    <p:sldId id="358" r:id="rId15"/>
    <p:sldId id="360" r:id="rId16"/>
    <p:sldId id="361" r:id="rId17"/>
    <p:sldId id="362" r:id="rId18"/>
    <p:sldId id="363" r:id="rId19"/>
    <p:sldId id="364" r:id="rId20"/>
    <p:sldId id="366" r:id="rId21"/>
    <p:sldId id="367" r:id="rId22"/>
    <p:sldId id="368" r:id="rId23"/>
    <p:sldId id="376" r:id="rId24"/>
    <p:sldId id="369" r:id="rId25"/>
    <p:sldId id="372" r:id="rId26"/>
    <p:sldId id="373" r:id="rId27"/>
    <p:sldId id="344" r:id="rId28"/>
    <p:sldId id="35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AAD"/>
    <a:srgbClr val="4785AB"/>
    <a:srgbClr val="BA0C2F"/>
    <a:srgbClr val="FFFFFF"/>
    <a:srgbClr val="45818E"/>
    <a:srgbClr val="329662"/>
    <a:srgbClr val="2B6C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3032" autoAdjust="0"/>
  </p:normalViewPr>
  <p:slideViewPr>
    <p:cSldViewPr snapToGrid="0">
      <p:cViewPr varScale="1">
        <p:scale>
          <a:sx n="61" d="100"/>
          <a:sy n="61" d="100"/>
        </p:scale>
        <p:origin x="1512" y="43"/>
      </p:cViewPr>
      <p:guideLst/>
    </p:cSldViewPr>
  </p:slideViewPr>
  <p:outlineViewPr>
    <p:cViewPr>
      <p:scale>
        <a:sx n="33" d="100"/>
        <a:sy n="33" d="100"/>
      </p:scale>
      <p:origin x="0" y="-222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9T04:33:55.72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35,'548'0,"-530"-2,0 1,0-2,25-7,-22 5,42-5,291 7,-181 5,1186-2,-1326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9T04:34:02.7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1,'2808'0,"-2779"0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19T04:34:11.8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0,'39'1,"0"2,63 12,-67-10,66 1,-22-2,46 21,-16-10,-55-7,64 3,704-10,-387-3,-194 2,-214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9548DD-AF31-45BA-A26D-7AC4939564ED}"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B58C05-38F5-46EB-BECD-5394A7777BCD}" type="slidenum">
              <a:rPr lang="en-US" smtClean="0"/>
              <a:t>‹#›</a:t>
            </a:fld>
            <a:endParaRPr lang="en-US"/>
          </a:p>
        </p:txBody>
      </p:sp>
    </p:spTree>
    <p:extLst>
      <p:ext uri="{BB962C8B-B14F-4D97-AF65-F5344CB8AC3E}">
        <p14:creationId xmlns:p14="http://schemas.microsoft.com/office/powerpoint/2010/main" val="383086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Good morning, everyone. Thank you for being here today.</a:t>
            </a:r>
            <a:endParaRPr lang="en-US" dirty="0"/>
          </a:p>
          <a:p>
            <a:r>
              <a:rPr lang="en-US" b="1" dirty="0"/>
              <a:t>I’m excited to present my Master’s project, titled </a:t>
            </a:r>
            <a:r>
              <a:rPr lang="en-US" b="1" i="1" dirty="0"/>
              <a:t>'Temporal Trends and Survival Determinants in Capnography: A Machine Learning Study.'</a:t>
            </a:r>
            <a:endParaRPr lang="en-US" dirty="0"/>
          </a:p>
          <a:p>
            <a:r>
              <a:rPr lang="en-US" b="1" dirty="0"/>
              <a:t>This work focuses on leveraging machine learning to analyze end-tidal carbon dioxide or </a:t>
            </a:r>
            <a:r>
              <a:rPr lang="en-US" b="1" dirty="0" err="1"/>
              <a:t>EtCO</a:t>
            </a:r>
            <a:r>
              <a:rPr lang="en-US" b="1" dirty="0"/>
              <a:t>₂— a critical physiological marker—during cardiac resuscitation.</a:t>
            </a:r>
            <a:endParaRPr lang="en-US" dirty="0"/>
          </a:p>
          <a:p>
            <a:r>
              <a:rPr lang="en-US" dirty="0"/>
              <a:t>Over the course of this presentation, I’ll walk you through the data, methodologies, and results, highlighting the potential of this work to transform patient outcomes in emergency medicine. Let’s dive in.</a:t>
            </a:r>
          </a:p>
        </p:txBody>
      </p:sp>
      <p:sp>
        <p:nvSpPr>
          <p:cNvPr id="4" name="Slide Number Placeholder 3"/>
          <p:cNvSpPr>
            <a:spLocks noGrp="1"/>
          </p:cNvSpPr>
          <p:nvPr>
            <p:ph type="sldNum" sz="quarter" idx="5"/>
          </p:nvPr>
        </p:nvSpPr>
        <p:spPr/>
        <p:txBody>
          <a:bodyPr/>
          <a:lstStyle/>
          <a:p>
            <a:fld id="{22B58C05-38F5-46EB-BECD-5394A7777BCD}" type="slidenum">
              <a:rPr lang="en-US" smtClean="0"/>
              <a:t>1</a:t>
            </a:fld>
            <a:endParaRPr lang="en-US"/>
          </a:p>
        </p:txBody>
      </p:sp>
    </p:spTree>
    <p:extLst>
      <p:ext uri="{BB962C8B-B14F-4D97-AF65-F5344CB8AC3E}">
        <p14:creationId xmlns:p14="http://schemas.microsoft.com/office/powerpoint/2010/main" val="1427649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333333"/>
                </a:solidFill>
                <a:effectLst/>
                <a:latin typeface="Guardian TextSans Web"/>
              </a:rPr>
              <a:t>Sobium</a:t>
            </a:r>
            <a:r>
              <a:rPr lang="en-US" b="0" i="0" dirty="0">
                <a:solidFill>
                  <a:srgbClr val="333333"/>
                </a:solidFill>
                <a:effectLst/>
                <a:latin typeface="Guardian TextSans Web"/>
              </a:rPr>
              <a:t> bicarb is used </a:t>
            </a:r>
            <a:r>
              <a:rPr lang="en-US" b="0" i="0" dirty="0">
                <a:solidFill>
                  <a:srgbClr val="040C28"/>
                </a:solidFill>
                <a:effectLst/>
                <a:latin typeface="Google Sans"/>
              </a:rPr>
              <a:t>to offset the high acid production, in an attempt to help the body restore normal homeostasis in cardiac arrest</a:t>
            </a:r>
          </a:p>
          <a:p>
            <a:endParaRPr lang="en-US" b="0" i="0" dirty="0">
              <a:solidFill>
                <a:srgbClr val="040C28"/>
              </a:solidFill>
              <a:effectLst/>
              <a:latin typeface="Google Sans"/>
            </a:endParaRPr>
          </a:p>
          <a:p>
            <a:r>
              <a:rPr lang="en-US" b="0" i="0" dirty="0">
                <a:solidFill>
                  <a:srgbClr val="1F1F1F"/>
                </a:solidFill>
                <a:effectLst/>
                <a:latin typeface="Google Sans"/>
              </a:rPr>
              <a:t>Epinephrine is the primary drug administered during cardiopulmonary resuscitation (CPR) </a:t>
            </a:r>
            <a:r>
              <a:rPr lang="en-US" b="0" i="0" dirty="0">
                <a:solidFill>
                  <a:srgbClr val="040C28"/>
                </a:solidFill>
                <a:effectLst/>
                <a:latin typeface="Google Sans"/>
              </a:rPr>
              <a:t>to reverse cardiac arrest</a:t>
            </a:r>
            <a:r>
              <a:rPr lang="en-US" b="0" i="0" dirty="0">
                <a:solidFill>
                  <a:srgbClr val="1F1F1F"/>
                </a:solidFill>
                <a:effectLst/>
                <a:latin typeface="Google Sans"/>
              </a:rPr>
              <a:t>. Epinephrine increases arterial blood pressure and coronary perfusion during CPR .</a:t>
            </a:r>
          </a:p>
          <a:p>
            <a:r>
              <a:rPr lang="en-US" b="0" i="0" dirty="0">
                <a:solidFill>
                  <a:srgbClr val="333333"/>
                </a:solidFill>
                <a:effectLst/>
                <a:latin typeface="Guardian TextSans Web"/>
              </a:rPr>
              <a:t>Findings of the study suggest that if epinephrine is used during cardiopulmonary resuscitation (CPR) it is more likely to be beneficial if given early in the resuscitation attempt. </a:t>
            </a:r>
          </a:p>
          <a:p>
            <a:endParaRPr lang="en-US" b="0" i="0" dirty="0">
              <a:solidFill>
                <a:srgbClr val="333333"/>
              </a:solidFill>
              <a:effectLst/>
              <a:latin typeface="Guardian TextSans Web"/>
            </a:endParaRPr>
          </a:p>
          <a:p>
            <a:r>
              <a:rPr lang="en-US" sz="1600" b="1" dirty="0" err="1">
                <a:solidFill>
                  <a:srgbClr val="FF0000"/>
                </a:solidFill>
              </a:rPr>
              <a:t>T_lag</a:t>
            </a:r>
            <a:r>
              <a:rPr lang="en-US" sz="1600" b="1" dirty="0">
                <a:solidFill>
                  <a:srgbClr val="FF0000"/>
                </a:solidFill>
              </a:rPr>
              <a:t> </a:t>
            </a:r>
            <a:r>
              <a:rPr lang="en-US" sz="1200" dirty="0"/>
              <a:t>(Time taken for the ETCO₂ value to rise above </a:t>
            </a:r>
            <a:r>
              <a:rPr lang="en-US" sz="1200" b="1" dirty="0"/>
              <a:t>15%</a:t>
            </a:r>
            <a:r>
              <a:rPr lang="en-US" sz="1200" dirty="0"/>
              <a:t> of the baseline)</a:t>
            </a:r>
            <a:endParaRPr lang="en-US" sz="1200" b="0" i="0" dirty="0">
              <a:solidFill>
                <a:srgbClr val="333333"/>
              </a:solidFill>
              <a:effectLst/>
              <a:latin typeface="Guardian TextSans Web"/>
            </a:endParaRPr>
          </a:p>
          <a:p>
            <a:endParaRPr lang="en-US" sz="1200" b="0" i="0" dirty="0">
              <a:solidFill>
                <a:srgbClr val="333333"/>
              </a:solidFill>
              <a:effectLst/>
              <a:latin typeface="Guardian TextSans Web"/>
            </a:endParaRPr>
          </a:p>
          <a:p>
            <a:r>
              <a:rPr lang="en-US" sz="1600" b="1" dirty="0" err="1">
                <a:solidFill>
                  <a:srgbClr val="FF0000"/>
                </a:solidFill>
              </a:rPr>
              <a:t>T_Peak</a:t>
            </a:r>
            <a:r>
              <a:rPr lang="en-US" sz="1200" dirty="0"/>
              <a:t>(Time taken to reach maximum value of etco2 after epinephrine)</a:t>
            </a:r>
            <a:endParaRPr lang="en-US" sz="1200" b="0" i="0" dirty="0">
              <a:solidFill>
                <a:srgbClr val="333333"/>
              </a:solidFill>
              <a:effectLst/>
              <a:latin typeface="Guardian TextSans Web"/>
            </a:endParaRPr>
          </a:p>
          <a:p>
            <a:r>
              <a:rPr lang="en-US" sz="1600" b="1" dirty="0" err="1">
                <a:solidFill>
                  <a:srgbClr val="FF0000"/>
                </a:solidFill>
              </a:rPr>
              <a:t>T_Duration</a:t>
            </a:r>
            <a:r>
              <a:rPr lang="en-US" sz="1200" dirty="0"/>
              <a:t>(How long the ETCO₂ stays </a:t>
            </a:r>
            <a:r>
              <a:rPr lang="en-US" sz="1200" b="1" dirty="0"/>
              <a:t>above 15%</a:t>
            </a:r>
            <a:r>
              <a:rPr lang="en-US" sz="1200" dirty="0"/>
              <a:t> of the baseline after </a:t>
            </a:r>
            <a:r>
              <a:rPr lang="en-US" sz="1200" dirty="0" err="1"/>
              <a:t>T_lag</a:t>
            </a:r>
            <a:r>
              <a:rPr lang="en-US" sz="1200" dirty="0"/>
              <a:t> is reached)</a:t>
            </a:r>
          </a:p>
          <a:p>
            <a:r>
              <a:rPr lang="en-US" sz="1200" b="1" dirty="0"/>
              <a:t>percentage increase</a:t>
            </a:r>
            <a:r>
              <a:rPr lang="en-US" sz="1200" dirty="0"/>
              <a:t> in ETCO₂ from the baseline to the peak value after epinephrine</a:t>
            </a:r>
            <a:endParaRPr lang="en-US" sz="1200" b="0" i="0" dirty="0">
              <a:solidFill>
                <a:srgbClr val="333333"/>
              </a:solidFill>
              <a:effectLst/>
              <a:latin typeface="Guardian TextSans Web"/>
            </a:endParaRPr>
          </a:p>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11</a:t>
            </a:fld>
            <a:endParaRPr lang="en-US"/>
          </a:p>
        </p:txBody>
      </p:sp>
    </p:spTree>
    <p:extLst>
      <p:ext uri="{BB962C8B-B14F-4D97-AF65-F5344CB8AC3E}">
        <p14:creationId xmlns:p14="http://schemas.microsoft.com/office/powerpoint/2010/main" val="97962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B</a:t>
            </a:r>
            <a:r>
              <a:rPr kumimoji="0" lang="en-US" altLang="en-US" sz="1200" b="0" i="0" u="none" strike="noStrike" cap="none" normalizeH="0" baseline="0" dirty="0">
                <a:ln>
                  <a:noFill/>
                </a:ln>
                <a:solidFill>
                  <a:schemeClr val="tx1"/>
                </a:solidFill>
                <a:effectLst/>
                <a:latin typeface="Arial" panose="020B0604020202020204" pitchFamily="34" charset="0"/>
              </a:rPr>
              <a:t>oth groups showed a similar response in how quickly their ETCO₂ levels started to rise after the epinephrine was administered.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time to reach peak ETCO₂ was slightly longer in the ROSC group, suggesting that peak values took more time to develop in ROSC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err="1">
                <a:ln>
                  <a:noFill/>
                </a:ln>
                <a:solidFill>
                  <a:schemeClr val="tx1"/>
                </a:solidFill>
                <a:effectLst/>
                <a:latin typeface="Arial" panose="020B0604020202020204" pitchFamily="34" charset="0"/>
              </a:rPr>
              <a:t>T_dur</a:t>
            </a:r>
            <a:r>
              <a:rPr kumimoji="0" lang="en-US" altLang="en-US" sz="1200" b="0" i="0" u="none" strike="noStrike" cap="none" normalizeH="0" baseline="0" dirty="0">
                <a:ln>
                  <a:noFill/>
                </a:ln>
                <a:solidFill>
                  <a:schemeClr val="tx1"/>
                </a:solidFill>
                <a:effectLst/>
                <a:latin typeface="Arial" panose="020B0604020202020204" pitchFamily="34" charset="0"/>
              </a:rPr>
              <a:t>: ROSC patients maintained elevated ETCO₂ levels for a longer period compared to Non-ROSC patients, indicating a more sustained capnography response after epinephrine in ROSC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Arial" panose="020B0604020202020204" pitchFamily="34" charset="0"/>
              </a:rPr>
              <a:t>Proprtional</a:t>
            </a:r>
            <a:r>
              <a:rPr lang="en-US" sz="1200" dirty="0">
                <a:latin typeface="Arial" panose="020B0604020202020204" pitchFamily="34" charset="0"/>
              </a:rPr>
              <a:t> change: The ROSC group showed a significantly greater increase in ETCO₂ levels after epinephrine compared to the Non-ROSC group, indicating a more robust capnography response in ROSC patients.</a:t>
            </a:r>
            <a:endParaRPr lang="en-US" dirty="0"/>
          </a:p>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14</a:t>
            </a:fld>
            <a:endParaRPr lang="en-US"/>
          </a:p>
        </p:txBody>
      </p:sp>
    </p:spTree>
    <p:extLst>
      <p:ext uri="{BB962C8B-B14F-4D97-AF65-F5344CB8AC3E}">
        <p14:creationId xmlns:p14="http://schemas.microsoft.com/office/powerpoint/2010/main" val="327820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identify the most important features, I calculated odds ratios using logistic regression. </a:t>
            </a:r>
          </a:p>
          <a:p>
            <a:endParaRPr lang="en-US" dirty="0"/>
          </a:p>
          <a:p>
            <a:r>
              <a:rPr lang="en-US" dirty="0"/>
              <a:t>The odds ratio is derived by exponentiating the regression coefficient for each feature. </a:t>
            </a:r>
            <a:r>
              <a:rPr lang="en-US" b="1" dirty="0"/>
              <a:t>This metric indicates the relative likelihood of an event (like ROSC) given a unit increase in the feature value. </a:t>
            </a:r>
          </a:p>
          <a:p>
            <a:endParaRPr lang="en-US" b="1" dirty="0"/>
          </a:p>
          <a:p>
            <a:r>
              <a:rPr lang="en-US" dirty="0"/>
              <a:t>The formula for this is OR = e^β, where β is the coefficient.“</a:t>
            </a:r>
          </a:p>
          <a:p>
            <a:endParaRPr lang="en-US" dirty="0"/>
          </a:p>
          <a:p>
            <a:r>
              <a:rPr lang="en-US" dirty="0"/>
              <a:t>"This method provides an interpretable way to understand how each feature contributes to predicting the outcome.“</a:t>
            </a:r>
          </a:p>
          <a:p>
            <a:endParaRPr lang="en-US" dirty="0"/>
          </a:p>
          <a:p>
            <a:r>
              <a:rPr lang="en-US" dirty="0"/>
              <a:t>Random forest:</a:t>
            </a:r>
          </a:p>
          <a:p>
            <a:endParaRPr lang="en-US" dirty="0"/>
          </a:p>
          <a:p>
            <a:r>
              <a:rPr lang="en-US" dirty="0"/>
              <a:t>I also used a Random Forest model to assess feature importance.</a:t>
            </a:r>
          </a:p>
          <a:p>
            <a:endParaRPr lang="en-US" dirty="0"/>
          </a:p>
          <a:p>
            <a:r>
              <a:rPr lang="en-US" dirty="0"/>
              <a:t> In this approach, we evaluate how much each feature reduces the model's error by splitting the data based on that feature.</a:t>
            </a:r>
          </a:p>
          <a:p>
            <a:endParaRPr lang="en-US" dirty="0"/>
          </a:p>
          <a:p>
            <a:r>
              <a:rPr lang="en-US" dirty="0"/>
              <a:t> Features that significantly improve prediction accuracy are assigned higher importance.</a:t>
            </a:r>
          </a:p>
          <a:p>
            <a:endParaRPr lang="en-US" dirty="0"/>
          </a:p>
          <a:p>
            <a:r>
              <a:rPr lang="en-US" dirty="0"/>
              <a:t>""Unlike logistic regression, this method captures non-linear relationships and feature interactions, giving us a more nuanced understanding of the data.</a:t>
            </a:r>
          </a:p>
        </p:txBody>
      </p:sp>
      <p:sp>
        <p:nvSpPr>
          <p:cNvPr id="4" name="Slide Number Placeholder 3"/>
          <p:cNvSpPr>
            <a:spLocks noGrp="1"/>
          </p:cNvSpPr>
          <p:nvPr>
            <p:ph type="sldNum" sz="quarter" idx="5"/>
          </p:nvPr>
        </p:nvSpPr>
        <p:spPr/>
        <p:txBody>
          <a:bodyPr/>
          <a:lstStyle/>
          <a:p>
            <a:fld id="{22B58C05-38F5-46EB-BECD-5394A7777BCD}" type="slidenum">
              <a:rPr lang="en-US" smtClean="0"/>
              <a:t>16</a:t>
            </a:fld>
            <a:endParaRPr lang="en-US"/>
          </a:p>
        </p:txBody>
      </p:sp>
    </p:spTree>
    <p:extLst>
      <p:ext uri="{BB962C8B-B14F-4D97-AF65-F5344CB8AC3E}">
        <p14:creationId xmlns:p14="http://schemas.microsoft.com/office/powerpoint/2010/main" val="425351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Slide Title: **Calculating Odds Ratio in Logistic Regression**</a:t>
            </a:r>
          </a:p>
          <a:p>
            <a:endParaRPr lang="en-US" dirty="0"/>
          </a:p>
          <a:p>
            <a:r>
              <a:rPr lang="en-US" dirty="0"/>
              <a:t>**PowerPoint Notes:**</a:t>
            </a:r>
          </a:p>
          <a:p>
            <a:endParaRPr lang="en-US" dirty="0"/>
          </a:p>
          <a:p>
            <a:r>
              <a:rPr lang="en-US" dirty="0"/>
              <a:t>- **What is Odds Ratio (OR)?**</a:t>
            </a:r>
          </a:p>
          <a:p>
            <a:r>
              <a:rPr lang="en-US" dirty="0"/>
              <a:t>  - The **odds ratio** (OR) is a measure of association between a predictor (independent variable) and an outcome (dependent variable). It represents how the odds of the outcome change with a one-unit change in the predictor.</a:t>
            </a:r>
          </a:p>
          <a:p>
            <a:r>
              <a:rPr lang="en-US" dirty="0"/>
              <a:t>  - **OR &gt; 1**: The predictor increases the odds of the outcome.</a:t>
            </a:r>
          </a:p>
          <a:p>
            <a:r>
              <a:rPr lang="en-US" dirty="0"/>
              <a:t>  - **OR &lt; 1**: The predictor decreases the odds of the outcome.</a:t>
            </a:r>
          </a:p>
          <a:p>
            <a:r>
              <a:rPr lang="en-US" dirty="0"/>
              <a:t>  - **OR = 1**: No effect.</a:t>
            </a:r>
          </a:p>
          <a:p>
            <a:endParaRPr lang="en-US" dirty="0"/>
          </a:p>
          <a:p>
            <a:r>
              <a:rPr lang="en-US" dirty="0"/>
              <a:t>- **Formula for Odds Ratio:**</a:t>
            </a:r>
          </a:p>
          <a:p>
            <a:r>
              <a:rPr lang="en-US" dirty="0"/>
              <a:t>  \[</a:t>
            </a:r>
          </a:p>
          <a:p>
            <a:r>
              <a:rPr lang="en-US" dirty="0"/>
              <a:t>  \text{Odds Ratio} = \frac{\text{Odds of outcome for category 1}}{\text{Odds of outcome for category 0}}</a:t>
            </a:r>
          </a:p>
          <a:p>
            <a:r>
              <a:rPr lang="en-US" dirty="0"/>
              <a:t>  \]</a:t>
            </a:r>
          </a:p>
          <a:p>
            <a:r>
              <a:rPr lang="en-US" dirty="0"/>
              <a:t>  - **Odds** = \(\frac{\text{Probability of event occurring}}{\text{Probability of event not occurring}}\)</a:t>
            </a:r>
          </a:p>
          <a:p>
            <a:r>
              <a:rPr lang="en-US" dirty="0"/>
              <a:t>  </a:t>
            </a:r>
          </a:p>
          <a:p>
            <a:r>
              <a:rPr lang="en-US" dirty="0"/>
              <a:t>- **How is OR Calculated in Logistic Regression?**</a:t>
            </a:r>
          </a:p>
          <a:p>
            <a:r>
              <a:rPr lang="en-US" dirty="0"/>
              <a:t>  - Logistic regression estimates the relationship between a dependent variable and one or more independent variables using the **log-odds**.</a:t>
            </a:r>
          </a:p>
          <a:p>
            <a:r>
              <a:rPr lang="en-US" dirty="0"/>
              <a:t>  - The coefficients (\( \beta \)) estimated by logistic regression are **log-odds**, and **Odds Ratio** is calculated by exponentiating these coefficients:</a:t>
            </a:r>
          </a:p>
          <a:p>
            <a:r>
              <a:rPr lang="en-US" dirty="0"/>
              <a:t>  \[</a:t>
            </a:r>
          </a:p>
          <a:p>
            <a:r>
              <a:rPr lang="en-US" dirty="0"/>
              <a:t>  \text{OR} = e^{\beta}</a:t>
            </a:r>
          </a:p>
          <a:p>
            <a:r>
              <a:rPr lang="en-US" dirty="0"/>
              <a:t>  \]</a:t>
            </a:r>
          </a:p>
          <a:p>
            <a:r>
              <a:rPr lang="en-US" dirty="0"/>
              <a:t>  Where:</a:t>
            </a:r>
          </a:p>
          <a:p>
            <a:r>
              <a:rPr lang="en-US" dirty="0"/>
              <a:t>  - **\( \beta \)** is the coefficient for a given predictor in the logistic regression model.</a:t>
            </a:r>
          </a:p>
          <a:p>
            <a:r>
              <a:rPr lang="en-US" dirty="0"/>
              <a:t>  - **\( e \)** is the mathematical constant approximately equal to 2.71828.</a:t>
            </a:r>
          </a:p>
          <a:p>
            <a:endParaRPr lang="en-US" dirty="0"/>
          </a:p>
          <a:p>
            <a:r>
              <a:rPr lang="en-US" dirty="0"/>
              <a:t>- **Interpretation of OR**:</a:t>
            </a:r>
          </a:p>
          <a:p>
            <a:r>
              <a:rPr lang="en-US" dirty="0"/>
              <a:t>  - **OR &gt; 1**: An increase in the predictor increases the odds of the outcome occurring.</a:t>
            </a:r>
          </a:p>
          <a:p>
            <a:r>
              <a:rPr lang="en-US" dirty="0"/>
              <a:t>  - **OR &lt; 1**: An increase in the predictor decreases the odds of the outcome occurring.</a:t>
            </a:r>
          </a:p>
          <a:p>
            <a:r>
              <a:rPr lang="en-US" dirty="0"/>
              <a:t>  - **OR = 1**: The predictor has no effect on the odds of the outcome.</a:t>
            </a:r>
          </a:p>
          <a:p>
            <a:endParaRPr lang="en-US" dirty="0"/>
          </a:p>
          <a:p>
            <a:r>
              <a:rPr lang="en-US" dirty="0"/>
              <a:t>- **Example in Practice**:</a:t>
            </a:r>
          </a:p>
          <a:p>
            <a:r>
              <a:rPr lang="en-US" dirty="0"/>
              <a:t>  - Suppose you are studying the relationship between smoking (yes/no) and lung cancer (yes/no).</a:t>
            </a:r>
          </a:p>
          <a:p>
            <a:r>
              <a:rPr lang="en-US" dirty="0"/>
              <a:t>  - The logistic regression might give a coefficient of 1.5 for smoking. To calculate the OR:</a:t>
            </a:r>
          </a:p>
          <a:p>
            <a:r>
              <a:rPr lang="en-US" dirty="0"/>
              <a:t>  \[</a:t>
            </a:r>
          </a:p>
          <a:p>
            <a:r>
              <a:rPr lang="en-US" dirty="0"/>
              <a:t>  \text{OR} = e^{1.5} \</a:t>
            </a:r>
            <a:r>
              <a:rPr lang="en-US" dirty="0" err="1"/>
              <a:t>approx</a:t>
            </a:r>
            <a:r>
              <a:rPr lang="en-US" dirty="0"/>
              <a:t> 4.48</a:t>
            </a:r>
          </a:p>
          <a:p>
            <a:r>
              <a:rPr lang="en-US" dirty="0"/>
              <a:t>  \]</a:t>
            </a:r>
          </a:p>
          <a:p>
            <a:r>
              <a:rPr lang="en-US" dirty="0"/>
              <a:t>  - This means that the odds of lung cancer are 4.48 times higher for smokers than for non-smokers.</a:t>
            </a:r>
          </a:p>
          <a:p>
            <a:endParaRPr lang="en-US" dirty="0"/>
          </a:p>
          <a:p>
            <a:r>
              <a:rPr lang="en-US" dirty="0"/>
              <a:t>- **Why Use Odds Ratio?**</a:t>
            </a:r>
          </a:p>
          <a:p>
            <a:r>
              <a:rPr lang="en-US" dirty="0"/>
              <a:t>  - **Interpretability**: Odds ratios provide a clear and easy-to-interpret measure of association between predictors and outcomes.</a:t>
            </a:r>
          </a:p>
          <a:p>
            <a:r>
              <a:rPr lang="en-US" dirty="0"/>
              <a:t>  - **Handling categorical variables**: OR is particularly useful for binary categorical outcomes like success/failure or presence/absence.</a:t>
            </a:r>
          </a:p>
          <a:p>
            <a:endParaRPr lang="en-US" dirty="0"/>
          </a:p>
          <a:p>
            <a:r>
              <a:rPr lang="en-US" dirty="0"/>
              <a:t>**Summary**: </a:t>
            </a:r>
          </a:p>
          <a:p>
            <a:r>
              <a:rPr lang="en-US" dirty="0"/>
              <a:t>- Odds ratios are calculated by exponentiating the coefficients from logistic regression models. An OR greater than 1 indicates that the predictor increases the odds of the outcome, while an OR less than 1 indicates a decrease.</a:t>
            </a:r>
          </a:p>
        </p:txBody>
      </p:sp>
      <p:sp>
        <p:nvSpPr>
          <p:cNvPr id="4" name="Slide Number Placeholder 3"/>
          <p:cNvSpPr>
            <a:spLocks noGrp="1"/>
          </p:cNvSpPr>
          <p:nvPr>
            <p:ph type="sldNum" sz="quarter" idx="5"/>
          </p:nvPr>
        </p:nvSpPr>
        <p:spPr/>
        <p:txBody>
          <a:bodyPr/>
          <a:lstStyle/>
          <a:p>
            <a:fld id="{22B58C05-38F5-46EB-BECD-5394A7777BCD}" type="slidenum">
              <a:rPr lang="en-US" smtClean="0"/>
              <a:t>17</a:t>
            </a:fld>
            <a:endParaRPr lang="en-US"/>
          </a:p>
        </p:txBody>
      </p:sp>
    </p:spTree>
    <p:extLst>
      <p:ext uri="{BB962C8B-B14F-4D97-AF65-F5344CB8AC3E}">
        <p14:creationId xmlns:p14="http://schemas.microsoft.com/office/powerpoint/2010/main" val="1941527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Random Forest Overview</a:t>
            </a:r>
            <a:r>
              <a:rPr lang="en-US" dirty="0"/>
              <a:t>: Random Forest builds multiple decision trees using different subsets of data and features. It aggregates predictions from each tree to make final decisions.</a:t>
            </a:r>
          </a:p>
          <a:p>
            <a:pPr>
              <a:buFont typeface="Arial" panose="020B0604020202020204" pitchFamily="34" charset="0"/>
              <a:buChar char="•"/>
            </a:pPr>
            <a:r>
              <a:rPr lang="en-US" b="1" dirty="0"/>
              <a:t>Gini Impurity/Entropy</a:t>
            </a:r>
            <a:r>
              <a:rPr lang="en-US" dirty="0"/>
              <a:t>: Each decision tree split is made based on features that minimize impurity (Gini or Entropy), aiming to make data "pure" at each node. Features that result in better splits are considered more important.</a:t>
            </a:r>
          </a:p>
          <a:p>
            <a:pPr>
              <a:buFont typeface="Arial" panose="020B0604020202020204" pitchFamily="34" charset="0"/>
              <a:buChar char="•"/>
            </a:pPr>
            <a:r>
              <a:rPr lang="en-US" b="1" dirty="0"/>
              <a:t>Feature Contribution</a:t>
            </a:r>
            <a:r>
              <a:rPr lang="en-US" dirty="0"/>
              <a:t>: Feature importance is determined by how much each feature improves prediction accuracy across all trees in the forest. Features that significantly improve predictions are ranked as more important.</a:t>
            </a:r>
          </a:p>
          <a:p>
            <a:pPr>
              <a:buFont typeface="Arial" panose="020B0604020202020204" pitchFamily="34" charset="0"/>
              <a:buChar char="•"/>
            </a:pPr>
            <a:r>
              <a:rPr lang="en-US" b="1" dirty="0"/>
              <a:t>Permutation Importance</a:t>
            </a:r>
            <a:r>
              <a:rPr lang="en-US" dirty="0"/>
              <a:t>: After training, feature values are randomly shuffled, and model performance is evaluated. A large drop in performance indicates that the feature is important.</a:t>
            </a:r>
          </a:p>
          <a:p>
            <a:pPr>
              <a:buFont typeface="Arial" panose="020B0604020202020204" pitchFamily="34" charset="0"/>
              <a:buChar char="•"/>
            </a:pPr>
            <a:r>
              <a:rPr lang="en-US" b="1" dirty="0"/>
              <a:t>Final Ranking</a:t>
            </a:r>
            <a:r>
              <a:rPr lang="en-US" dirty="0"/>
              <a:t>: Features with the highest importance are those that most impact the model’s accuracy. The Random Forest model ranks features based on their ability to reduce error and improve prediction accuracy.</a:t>
            </a:r>
          </a:p>
          <a:p>
            <a:r>
              <a:rPr lang="en-US" b="1" dirty="0"/>
              <a:t>Summary</a:t>
            </a:r>
            <a:r>
              <a:rPr lang="en-US" dirty="0"/>
              <a:t>: Random Forest uses decision tree splits and performance metrics (Gini/Entropy, Permutation Importance) to determine and rank feature importance, giving higher importance to features that lead to better model performance.</a:t>
            </a:r>
          </a:p>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18</a:t>
            </a:fld>
            <a:endParaRPr lang="en-US"/>
          </a:p>
        </p:txBody>
      </p:sp>
    </p:spTree>
    <p:extLst>
      <p:ext uri="{BB962C8B-B14F-4D97-AF65-F5344CB8AC3E}">
        <p14:creationId xmlns:p14="http://schemas.microsoft.com/office/powerpoint/2010/main" val="595584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Model Building for Predicting ROSC</a:t>
            </a:r>
          </a:p>
          <a:p>
            <a:r>
              <a:rPr lang="en-US" b="1" dirty="0"/>
              <a:t>Methodology</a:t>
            </a:r>
            <a:br>
              <a:rPr lang="en-US" dirty="0"/>
            </a:br>
            <a:r>
              <a:rPr lang="en-US" dirty="0"/>
              <a:t>To predict Return of Spontaneous Circulation (ROSC), the model building process utilized features extracted from the </a:t>
            </a:r>
            <a:r>
              <a:rPr lang="en-US" dirty="0" err="1"/>
              <a:t>EtCO</a:t>
            </a:r>
            <a:r>
              <a:rPr lang="en-US" dirty="0"/>
              <a:t>₂ dynamics observed during resuscitation. The data underwent several preprocessing steps, including encoding categorical variables, handling missing values, and balancing classes with SMOTE due to the imbalance between ROSC and non-ROSC cases. Two machine learning models were then trained for prediction: Random Forest Classifier and Logistic Regression.</a:t>
            </a:r>
          </a:p>
          <a:p>
            <a:pPr>
              <a:buFont typeface="Arial" panose="020B0604020202020204" pitchFamily="34" charset="0"/>
              <a:buChar char="•"/>
            </a:pPr>
            <a:r>
              <a:rPr lang="en-US" b="1" dirty="0"/>
              <a:t>Data Preprocessing</a:t>
            </a:r>
            <a:r>
              <a:rPr lang="en-US" dirty="0"/>
              <a:t>:</a:t>
            </a:r>
          </a:p>
          <a:p>
            <a:pPr marL="742950" lvl="1" indent="-285750">
              <a:buFont typeface="Arial" panose="020B0604020202020204" pitchFamily="34" charset="0"/>
              <a:buChar char="•"/>
            </a:pPr>
            <a:r>
              <a:rPr lang="en-US" dirty="0"/>
              <a:t>Categorical features, including </a:t>
            </a:r>
            <a:r>
              <a:rPr lang="en-US" dirty="0" err="1"/>
              <a:t>frhyem_shock</a:t>
            </a:r>
            <a:r>
              <a:rPr lang="en-US" dirty="0"/>
              <a:t> and </a:t>
            </a:r>
            <a:r>
              <a:rPr lang="en-US" dirty="0" err="1"/>
              <a:t>witbys</a:t>
            </a:r>
            <a:r>
              <a:rPr lang="en-US" dirty="0"/>
              <a:t>, were encoded using one-hot encoding.</a:t>
            </a:r>
          </a:p>
          <a:p>
            <a:pPr marL="742950" lvl="1" indent="-285750">
              <a:buFont typeface="Arial" panose="020B0604020202020204" pitchFamily="34" charset="0"/>
              <a:buChar char="•"/>
            </a:pPr>
            <a:r>
              <a:rPr lang="en-US" dirty="0"/>
              <a:t>Duplicates and irrelevant columns were removed, and any remaining missing values were filled with zeros.</a:t>
            </a:r>
          </a:p>
          <a:p>
            <a:pPr marL="742950" lvl="1" indent="-285750">
              <a:buFont typeface="Arial" panose="020B0604020202020204" pitchFamily="34" charset="0"/>
              <a:buChar char="•"/>
            </a:pPr>
            <a:r>
              <a:rPr lang="en-US" dirty="0"/>
              <a:t>SMOTE was applied to the data to address class imbalance, ensuring equal representation of ROSC and non-ROSC cases in the training set.</a:t>
            </a:r>
          </a:p>
          <a:p>
            <a:pPr>
              <a:buFont typeface="Arial" panose="020B0604020202020204" pitchFamily="34" charset="0"/>
              <a:buChar char="•"/>
            </a:pPr>
            <a:r>
              <a:rPr lang="en-US" b="1" dirty="0"/>
              <a:t>Model Training</a:t>
            </a:r>
            <a:r>
              <a:rPr lang="en-US" dirty="0"/>
              <a:t>:</a:t>
            </a:r>
          </a:p>
          <a:p>
            <a:pPr marL="742950" lvl="1" indent="-285750">
              <a:buFont typeface="Arial" panose="020B0604020202020204" pitchFamily="34" charset="0"/>
              <a:buChar char="•"/>
            </a:pPr>
            <a:r>
              <a:rPr lang="en-US" b="1" dirty="0"/>
              <a:t>Random Forest Classifier</a:t>
            </a:r>
            <a:r>
              <a:rPr lang="en-US" dirty="0"/>
              <a:t>: This model, known for its ability to capture complex, non-linear patterns, was trained using the balanced data. It was configured with default settings, leveraging its ensemble approach to increase robustness and accuracy.</a:t>
            </a:r>
          </a:p>
          <a:p>
            <a:pPr marL="742950" lvl="1" indent="-285750">
              <a:buFont typeface="Arial" panose="020B0604020202020204" pitchFamily="34" charset="0"/>
              <a:buChar char="•"/>
            </a:pPr>
            <a:r>
              <a:rPr lang="en-US" b="1" dirty="0"/>
              <a:t>Logistic Regression</a:t>
            </a:r>
            <a:r>
              <a:rPr lang="en-US" dirty="0"/>
              <a:t>: Logistic regression, with balanced class weights to account for the original imbalance, was trained as a baseline linear model to assess feature significance through odds ratios.</a:t>
            </a:r>
          </a:p>
          <a:p>
            <a:pPr>
              <a:buFont typeface="Arial" panose="020B0604020202020204" pitchFamily="34" charset="0"/>
              <a:buChar char="•"/>
            </a:pPr>
            <a:r>
              <a:rPr lang="en-US" b="1" dirty="0"/>
              <a:t>Evaluation Metrics</a:t>
            </a:r>
            <a:r>
              <a:rPr lang="en-US" dirty="0"/>
              <a:t>: The models were evaluated on accuracy, precision, recall, F1-score, and AUC-ROC score. Confusion matrices were also generated to visualize true positive and false positive rates. The ROC curve was plotted to illustrate the models’ performances across varying thresholds.</a:t>
            </a:r>
          </a:p>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19</a:t>
            </a:fld>
            <a:endParaRPr lang="en-US"/>
          </a:p>
        </p:txBody>
      </p:sp>
    </p:spTree>
    <p:extLst>
      <p:ext uri="{BB962C8B-B14F-4D97-AF65-F5344CB8AC3E}">
        <p14:creationId xmlns:p14="http://schemas.microsoft.com/office/powerpoint/2010/main" val="966474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is the proportion of correctly classified instances (both true positives and true negatives) out of all instances. Accuracy gives an overall measure of how often the model makes the correct prediction.</a:t>
            </a:r>
          </a:p>
          <a:p>
            <a:endParaRPr lang="en-US" dirty="0"/>
          </a:p>
          <a:p>
            <a:pPr>
              <a:buFont typeface="Arial" panose="020B0604020202020204" pitchFamily="34" charset="0"/>
              <a:buChar char="•"/>
            </a:pPr>
            <a:r>
              <a:rPr lang="en-US" b="1" dirty="0"/>
              <a:t>Random Forest Classification Report</a:t>
            </a:r>
            <a:r>
              <a:rPr lang="en-US" dirty="0"/>
              <a:t>: The Random Forest model achieved an overall accuracy of 90%, with precision and recall scores of 0.84 for non-ROSC and 0.96 for ROSC cases. This high accuracy and balanced metrics demonstrate its strong predictive power in distinguishing between ROSC and non-ROSC cases.</a:t>
            </a:r>
          </a:p>
          <a:p>
            <a:pPr>
              <a:buFont typeface="Arial" panose="020B0604020202020204" pitchFamily="34" charset="0"/>
              <a:buNone/>
            </a:pPr>
            <a:r>
              <a:rPr lang="en-US" b="1" dirty="0"/>
              <a:t>Logistic Regression Classification Report</a:t>
            </a:r>
            <a:r>
              <a:rPr lang="en-US" dirty="0"/>
              <a:t>: Logistic regression achieved an accuracy of 85%, with slightly lower precision and recall scores compared to the Random Forest model. The model's precision and recall for ROSC were 0.91 and 0.80, respectively, indicating its effectiveness in identifying ROSC cases but with slightly higher false positives than the Random Forest.</a:t>
            </a:r>
          </a:p>
          <a:p>
            <a:pPr>
              <a:buFont typeface="Arial" panose="020B0604020202020204" pitchFamily="34" charset="0"/>
              <a:buNone/>
            </a:pPr>
            <a:r>
              <a:rPr lang="en-US" b="1" dirty="0"/>
              <a:t>Confusion Matrix</a:t>
            </a:r>
            <a:r>
              <a:rPr lang="en-US" dirty="0"/>
              <a:t>: The model correctly identified 69 non-ROSC cases and 72 ROSC cases, with a total of 25 misclassifications (7 false positives and 18 false negatives).</a:t>
            </a:r>
          </a:p>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20</a:t>
            </a:fld>
            <a:endParaRPr lang="en-US"/>
          </a:p>
        </p:txBody>
      </p:sp>
    </p:spTree>
    <p:extLst>
      <p:ext uri="{BB962C8B-B14F-4D97-AF65-F5344CB8AC3E}">
        <p14:creationId xmlns:p14="http://schemas.microsoft.com/office/powerpoint/2010/main" val="3414904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Definition</a:t>
            </a:r>
            <a:r>
              <a:rPr lang="en-US" dirty="0"/>
              <a:t>: AUC refers to the area under the </a:t>
            </a:r>
            <a:r>
              <a:rPr lang="en-US" b="1" dirty="0"/>
              <a:t>Receiver Operating Characteristic (ROC) curve</a:t>
            </a:r>
            <a:r>
              <a:rPr lang="en-US" dirty="0"/>
              <a:t>, which plots the True Positive Rate (TPR, or sensitivity) against the False Positive Rate (FPR, or 1-specificity). AUC measures the ability of the model to distinguish between the positive and negative classes across all possible classification thresholds.</a:t>
            </a:r>
          </a:p>
          <a:p>
            <a:pPr>
              <a:buFont typeface="Arial" panose="020B0604020202020204" pitchFamily="34" charset="0"/>
              <a:buChar char="•"/>
            </a:pPr>
            <a:r>
              <a:rPr lang="en-US" dirty="0"/>
              <a:t>AUC ranges from 0 to 1:</a:t>
            </a:r>
          </a:p>
          <a:p>
            <a:pPr marL="742950" lvl="1" indent="-285750">
              <a:buFont typeface="Arial" panose="020B0604020202020204" pitchFamily="34" charset="0"/>
              <a:buChar char="•"/>
            </a:pPr>
            <a:r>
              <a:rPr lang="en-US" b="1" dirty="0"/>
              <a:t>AUC = 1</a:t>
            </a:r>
            <a:r>
              <a:rPr lang="en-US" dirty="0"/>
              <a:t> indicates a perfect model.</a:t>
            </a:r>
          </a:p>
          <a:p>
            <a:pPr marL="742950" lvl="1" indent="-285750">
              <a:buFont typeface="Arial" panose="020B0604020202020204" pitchFamily="34" charset="0"/>
              <a:buChar char="•"/>
            </a:pPr>
            <a:r>
              <a:rPr lang="en-US" b="1" dirty="0"/>
              <a:t>AUC = 0.5</a:t>
            </a:r>
            <a:r>
              <a:rPr lang="en-US" dirty="0"/>
              <a:t> indicates a model with no discriminative power (similar to random guessing).</a:t>
            </a:r>
          </a:p>
          <a:p>
            <a:pPr marL="742950" lvl="1" indent="-285750">
              <a:buFont typeface="Arial" panose="020B0604020202020204" pitchFamily="34" charset="0"/>
              <a:buChar char="•"/>
            </a:pPr>
            <a:r>
              <a:rPr lang="en-US" b="1" dirty="0"/>
              <a:t>AUC &gt; 0.7</a:t>
            </a:r>
            <a:r>
              <a:rPr lang="en-US" dirty="0"/>
              <a:t> typically indicates a good model.</a:t>
            </a:r>
          </a:p>
          <a:p>
            <a:r>
              <a:rPr lang="en-US" b="1" dirty="0"/>
              <a:t>Indicates</a:t>
            </a:r>
            <a:r>
              <a:rPr lang="en-US" dirty="0"/>
              <a:t>: AUC is particularly useful for imbalanced datasets. Unlike accuracy, which can be skewed by the majority class, AUC provides a more balanced view of the model's performance, assessing how well the model distinguishes between classes regardless of class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ROC Curve and AUC Analysis</a:t>
            </a:r>
            <a:br>
              <a:rPr lang="en-US" dirty="0"/>
            </a:br>
            <a:r>
              <a:rPr lang="en-US" dirty="0"/>
              <a:t>The ROC curve (attached above) highlights the performance of both models. The Random Forest model achieved an AUC score of 0.96, outperforming the Logistic Regression model, which had an AUC of 0.92. This result indicates that the Random Forest model provides better discrimination between ROSC and non-ROSC cases across various thresholds.</a:t>
            </a:r>
          </a:p>
          <a:p>
            <a:endParaRPr lang="en-US" dirty="0"/>
          </a:p>
          <a:p>
            <a:endParaRPr lang="en-US" dirty="0"/>
          </a:p>
          <a:p>
            <a:r>
              <a:rPr lang="en-US" b="1" dirty="0"/>
              <a:t>Final Conclusion</a:t>
            </a:r>
            <a:endParaRPr lang="en-US" dirty="0"/>
          </a:p>
          <a:p>
            <a:r>
              <a:rPr lang="en-US" dirty="0"/>
              <a:t>In summary, both models demonstrated predictive capabilities for ROSC using the engineered </a:t>
            </a:r>
            <a:r>
              <a:rPr lang="en-US" dirty="0" err="1"/>
              <a:t>EtCO</a:t>
            </a:r>
            <a:r>
              <a:rPr lang="en-US" dirty="0"/>
              <a:t>₂ features. However, the Random Forest model outperformed Logistic Regression in accuracy and AUC score, indicating a stronger ability to capture complex interactions within the data. The insights gained from the Random Forest model, particularly regarding features like </a:t>
            </a:r>
            <a:r>
              <a:rPr lang="en-US" dirty="0" err="1"/>
              <a:t>EtCO</a:t>
            </a:r>
            <a:r>
              <a:rPr lang="en-US" dirty="0"/>
              <a:t>₂ Slope and </a:t>
            </a:r>
            <a:r>
              <a:rPr lang="en-US" dirty="0" err="1"/>
              <a:t>T_peak</a:t>
            </a:r>
            <a:r>
              <a:rPr lang="en-US" dirty="0"/>
              <a:t>, suggest that these temporal changes in </a:t>
            </a:r>
            <a:r>
              <a:rPr lang="en-US" dirty="0" err="1"/>
              <a:t>EtCO</a:t>
            </a:r>
            <a:r>
              <a:rPr lang="en-US" dirty="0"/>
              <a:t>₂ could serve as reliable indicators in clinical decision-making. This model could potentially aid clinicians by providing a robust tool for predicting resuscitation outcomes, helping to guide timely and appropriate interventions during resuscitation efforts.</a:t>
            </a:r>
          </a:p>
          <a:p>
            <a:endParaRPr lang="en-US" dirty="0"/>
          </a:p>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21</a:t>
            </a:fld>
            <a:endParaRPr lang="en-US"/>
          </a:p>
        </p:txBody>
      </p:sp>
    </p:spTree>
    <p:extLst>
      <p:ext uri="{BB962C8B-B14F-4D97-AF65-F5344CB8AC3E}">
        <p14:creationId xmlns:p14="http://schemas.microsoft.com/office/powerpoint/2010/main" val="806494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data looked initially and how it was organized.</a:t>
            </a:r>
          </a:p>
        </p:txBody>
      </p:sp>
      <p:sp>
        <p:nvSpPr>
          <p:cNvPr id="4" name="Slide Number Placeholder 3"/>
          <p:cNvSpPr>
            <a:spLocks noGrp="1"/>
          </p:cNvSpPr>
          <p:nvPr>
            <p:ph type="sldNum" sz="quarter" idx="5"/>
          </p:nvPr>
        </p:nvSpPr>
        <p:spPr/>
        <p:txBody>
          <a:bodyPr/>
          <a:lstStyle/>
          <a:p>
            <a:fld id="{22B58C05-38F5-46EB-BECD-5394A7777BCD}" type="slidenum">
              <a:rPr lang="en-US" smtClean="0"/>
              <a:t>22</a:t>
            </a:fld>
            <a:endParaRPr lang="en-US"/>
          </a:p>
        </p:txBody>
      </p:sp>
    </p:spTree>
    <p:extLst>
      <p:ext uri="{BB962C8B-B14F-4D97-AF65-F5344CB8AC3E}">
        <p14:creationId xmlns:p14="http://schemas.microsoft.com/office/powerpoint/2010/main" val="294815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13133"/>
                </a:solidFill>
                <a:effectLst/>
                <a:latin typeface="Cardo"/>
              </a:rPr>
              <a:t>An end-tidal capnography waveform is a simple graphic measurement of how much CO</a:t>
            </a:r>
            <a:r>
              <a:rPr lang="en-US" b="0" i="0" baseline="-25000" dirty="0">
                <a:solidFill>
                  <a:srgbClr val="313133"/>
                </a:solidFill>
                <a:effectLst/>
                <a:latin typeface="Cardo"/>
              </a:rPr>
              <a:t>2</a:t>
            </a:r>
            <a:r>
              <a:rPr lang="en-US" b="0" i="0" dirty="0">
                <a:solidFill>
                  <a:srgbClr val="313133"/>
                </a:solidFill>
                <a:effectLst/>
                <a:latin typeface="Cardo"/>
              </a:rPr>
              <a:t> a person is exhaling. </a:t>
            </a:r>
          </a:p>
          <a:p>
            <a:pPr algn="l"/>
            <a:endParaRPr lang="en-US" b="0" i="0" dirty="0">
              <a:solidFill>
                <a:srgbClr val="313133"/>
              </a:solidFill>
              <a:effectLst/>
              <a:latin typeface="Cardo"/>
            </a:endParaRPr>
          </a:p>
          <a:p>
            <a:pPr algn="l"/>
            <a:r>
              <a:rPr lang="en-US" b="0" i="0" dirty="0">
                <a:solidFill>
                  <a:srgbClr val="313133"/>
                </a:solidFill>
                <a:effectLst/>
                <a:latin typeface="Cardo"/>
              </a:rPr>
              <a:t>The normal end-tidal capnography wave form is basically a rounded rectangle.</a:t>
            </a:r>
            <a:r>
              <a:rPr lang="en-US" b="0" i="0" baseline="30000" dirty="0">
                <a:solidFill>
                  <a:srgbClr val="313133"/>
                </a:solidFill>
                <a:effectLst/>
                <a:latin typeface="Cardo"/>
              </a:rPr>
              <a:t>2</a:t>
            </a:r>
            <a:r>
              <a:rPr lang="en-US" b="0" i="0" dirty="0">
                <a:solidFill>
                  <a:srgbClr val="313133"/>
                </a:solidFill>
                <a:effectLst/>
                <a:latin typeface="Cardo"/>
              </a:rPr>
              <a:t> When a person is breathing out CO</a:t>
            </a:r>
            <a:r>
              <a:rPr lang="en-US" b="0" i="0" baseline="-25000" dirty="0">
                <a:solidFill>
                  <a:srgbClr val="313133"/>
                </a:solidFill>
                <a:effectLst/>
                <a:latin typeface="Cardo"/>
              </a:rPr>
              <a:t>2</a:t>
            </a:r>
            <a:r>
              <a:rPr lang="en-US" b="0" i="0" dirty="0">
                <a:solidFill>
                  <a:srgbClr val="313133"/>
                </a:solidFill>
                <a:effectLst/>
                <a:latin typeface="Cardo"/>
              </a:rPr>
              <a:t>, the graph goes up. When a person is breathing in, it goes back down.</a:t>
            </a:r>
          </a:p>
          <a:p>
            <a:pPr algn="l"/>
            <a:endParaRPr lang="en-US" b="0" i="0" dirty="0">
              <a:solidFill>
                <a:srgbClr val="313133"/>
              </a:solidFill>
              <a:effectLst/>
              <a:latin typeface="Cardo"/>
            </a:endParaRPr>
          </a:p>
          <a:p>
            <a:r>
              <a:rPr lang="en-US" dirty="0"/>
              <a:t>The normal waveform has three distinct phases:</a:t>
            </a:r>
          </a:p>
          <a:p>
            <a:pPr>
              <a:buFont typeface="+mj-lt"/>
              <a:buAutoNum type="arabicPeriod"/>
            </a:pPr>
            <a:r>
              <a:rPr lang="en-US" b="1" dirty="0"/>
              <a:t>Phase 1</a:t>
            </a:r>
            <a:r>
              <a:rPr lang="en-US" dirty="0"/>
              <a:t> is inhalation, where CO₂ levels are at baseline, typically zero, since no CO₂ is exhaled during this phase.</a:t>
            </a:r>
          </a:p>
          <a:p>
            <a:pPr>
              <a:buFont typeface="+mj-lt"/>
              <a:buAutoNum type="arabicPeriod"/>
            </a:pPr>
            <a:r>
              <a:rPr lang="en-US" b="1" dirty="0"/>
              <a:t>Phase 2</a:t>
            </a:r>
            <a:r>
              <a:rPr lang="en-US" dirty="0"/>
              <a:t> marks the start of exhalation, as CO₂ from the alveoli travels through the airways, causing a sharp rise in the graph.</a:t>
            </a:r>
          </a:p>
          <a:p>
            <a:pPr>
              <a:buFont typeface="+mj-lt"/>
              <a:buAutoNum type="arabicPeriod"/>
            </a:pPr>
            <a:r>
              <a:rPr lang="en-US" b="1" dirty="0"/>
              <a:t>Phase 3</a:t>
            </a:r>
            <a:r>
              <a:rPr lang="en-US" dirty="0"/>
              <a:t> represents the plateau phase, where the sensor detects CO₂-rich gas from the alveoli. The peak at the end of this phase gives us the </a:t>
            </a:r>
            <a:r>
              <a:rPr lang="en-US" dirty="0" err="1"/>
              <a:t>EtCO</a:t>
            </a:r>
            <a:r>
              <a:rPr lang="en-US" dirty="0"/>
              <a:t>₂ reading. After this, the cycle restarts as the person inhales, bringing the graph back to baseline.</a:t>
            </a:r>
          </a:p>
          <a:p>
            <a:pPr algn="l"/>
            <a:endParaRPr lang="en-US" b="0" i="0" dirty="0">
              <a:solidFill>
                <a:srgbClr val="313133"/>
              </a:solidFill>
              <a:effectLst/>
              <a:latin typeface="Cardo"/>
            </a:endParaRPr>
          </a:p>
          <a:p>
            <a:pPr algn="l"/>
            <a:r>
              <a:rPr lang="en-US" b="0" i="0" dirty="0">
                <a:solidFill>
                  <a:srgbClr val="001D35"/>
                </a:solidFill>
                <a:effectLst/>
                <a:latin typeface="Google Sans"/>
              </a:rPr>
              <a:t>ROSC stands for "</a:t>
            </a:r>
            <a:r>
              <a:rPr lang="en-US" dirty="0"/>
              <a:t>Return of Spontaneous Circulation</a:t>
            </a:r>
            <a:r>
              <a:rPr lang="en-US" b="0" i="0" dirty="0">
                <a:solidFill>
                  <a:srgbClr val="001D35"/>
                </a:solidFill>
                <a:effectLst/>
                <a:latin typeface="Google Sans"/>
              </a:rPr>
              <a:t>" and refers to the moment when a heart's rhythm resumes and blood begins to flow through the body after cardiac arres</a:t>
            </a:r>
            <a:r>
              <a:rPr lang="en-US" b="0" i="0" dirty="0">
                <a:solidFill>
                  <a:srgbClr val="313133"/>
                </a:solidFill>
                <a:effectLst/>
                <a:latin typeface="Cardo"/>
              </a:rPr>
              <a:t>t</a:t>
            </a:r>
            <a:br>
              <a:rPr lang="en-US" b="0" i="0" dirty="0">
                <a:solidFill>
                  <a:srgbClr val="313133"/>
                </a:solidFill>
                <a:effectLst/>
                <a:latin typeface="Cardo"/>
              </a:rPr>
            </a:br>
            <a:endParaRPr lang="en-US" b="0" i="0" dirty="0">
              <a:solidFill>
                <a:srgbClr val="313133"/>
              </a:solidFill>
              <a:effectLst/>
              <a:latin typeface="Cardo"/>
            </a:endParaRPr>
          </a:p>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2</a:t>
            </a:fld>
            <a:endParaRPr lang="en-US"/>
          </a:p>
        </p:txBody>
      </p:sp>
    </p:spTree>
    <p:extLst>
      <p:ext uri="{BB962C8B-B14F-4D97-AF65-F5344CB8AC3E}">
        <p14:creationId xmlns:p14="http://schemas.microsoft.com/office/powerpoint/2010/main" val="2122777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year, nearly half a million Americans suffer from out-of-hospital cardiac arrest (OHCA), with survival rates tragically low at just 7-10%. </a:t>
            </a:r>
          </a:p>
          <a:p>
            <a:r>
              <a:rPr lang="en-US" dirty="0"/>
              <a:t>Cardiac arrest is a dynamic and time-sensitive process, where the effectiveness of interventions diminishes as cardiac physiology evolves. </a:t>
            </a:r>
          </a:p>
          <a:p>
            <a:r>
              <a:rPr lang="en-US" dirty="0"/>
              <a:t>Despite advancements in emergency medical care, current resuscitation algorithms apply rigid, fixed interventions, failing to consider the unique characteristics of each patient or the evolving state of the heart.</a:t>
            </a:r>
          </a:p>
          <a:p>
            <a:r>
              <a:rPr lang="en-US" dirty="0"/>
              <a:t>However, adapting resuscitation efforts to the patient's dynamic state holds immense potential to improve outcomes. </a:t>
            </a:r>
          </a:p>
          <a:p>
            <a:r>
              <a:rPr lang="en-US" dirty="0"/>
              <a:t>Tools like end-tidal carbon dioxide (</a:t>
            </a:r>
            <a:r>
              <a:rPr lang="en-US" dirty="0" err="1"/>
              <a:t>EtCO</a:t>
            </a:r>
            <a:r>
              <a:rPr lang="en-US" dirty="0"/>
              <a:t>₂) capnography, while widely used to confirm airway placement, also offer untapped potential as predictors for Return of Spontaneous Circulation (ROSC) and as monitors of treatment responses like epinephrine. </a:t>
            </a:r>
            <a:r>
              <a:rPr lang="en-US" b="1" dirty="0"/>
              <a:t>Personalized, real-time interventions guided by such data could revolutionize survival rates and clinical decision-making.</a:t>
            </a:r>
          </a:p>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3</a:t>
            </a:fld>
            <a:endParaRPr lang="en-US"/>
          </a:p>
        </p:txBody>
      </p:sp>
    </p:spTree>
    <p:extLst>
      <p:ext uri="{BB962C8B-B14F-4D97-AF65-F5344CB8AC3E}">
        <p14:creationId xmlns:p14="http://schemas.microsoft.com/office/powerpoint/2010/main" val="3954083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4</a:t>
            </a:fld>
            <a:endParaRPr lang="en-US"/>
          </a:p>
        </p:txBody>
      </p:sp>
    </p:spTree>
    <p:extLst>
      <p:ext uri="{BB962C8B-B14F-4D97-AF65-F5344CB8AC3E}">
        <p14:creationId xmlns:p14="http://schemas.microsoft.com/office/powerpoint/2010/main" val="1645275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6</a:t>
            </a:fld>
            <a:endParaRPr lang="en-US"/>
          </a:p>
        </p:txBody>
      </p:sp>
    </p:spTree>
    <p:extLst>
      <p:ext uri="{BB962C8B-B14F-4D97-AF65-F5344CB8AC3E}">
        <p14:creationId xmlns:p14="http://schemas.microsoft.com/office/powerpoint/2010/main" val="1635040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Project Pipeline: </a:t>
            </a:r>
            <a:r>
              <a:rPr lang="en-US" b="1" dirty="0" err="1"/>
              <a:t>EtCO</a:t>
            </a:r>
            <a:r>
              <a:rPr lang="en-US" b="1" dirty="0"/>
              <a:t>₂-Based Prediction of ROSC Outcomes</a:t>
            </a:r>
            <a:endParaRPr lang="en-US" dirty="0"/>
          </a:p>
          <a:p>
            <a:pPr>
              <a:buFont typeface="+mj-lt"/>
              <a:buAutoNum type="arabicPeriod"/>
            </a:pPr>
            <a:r>
              <a:rPr lang="en-US" b="1" dirty="0"/>
              <a:t>Data Collection</a:t>
            </a:r>
            <a:endParaRPr lang="en-US" dirty="0"/>
          </a:p>
          <a:p>
            <a:pPr marL="742950" lvl="1" indent="-285750">
              <a:buFont typeface="+mj-lt"/>
              <a:buAutoNum type="arabicPeriod"/>
            </a:pPr>
            <a:r>
              <a:rPr lang="en-US" dirty="0"/>
              <a:t>Gathering </a:t>
            </a:r>
            <a:r>
              <a:rPr lang="en-US" dirty="0" err="1"/>
              <a:t>EtCO</a:t>
            </a:r>
            <a:r>
              <a:rPr lang="en-US" dirty="0"/>
              <a:t>₂ capnography waveforms from resuscitation trials and patient demographic information.</a:t>
            </a:r>
          </a:p>
          <a:p>
            <a:pPr>
              <a:buFont typeface="+mj-lt"/>
              <a:buAutoNum type="arabicPeriod"/>
            </a:pPr>
            <a:r>
              <a:rPr lang="en-US" b="1" dirty="0"/>
              <a:t>Data Preprocessing</a:t>
            </a:r>
            <a:endParaRPr lang="en-US" dirty="0"/>
          </a:p>
          <a:p>
            <a:pPr marL="742950" lvl="1" indent="-285750">
              <a:buFont typeface="+mj-lt"/>
              <a:buAutoNum type="arabicPeriod"/>
            </a:pPr>
            <a:r>
              <a:rPr lang="en-US" dirty="0"/>
              <a:t>Cleaning and organizing the data for further analysis, including missing value handling and feature encoding.</a:t>
            </a:r>
          </a:p>
          <a:p>
            <a:pPr>
              <a:buFont typeface="+mj-lt"/>
              <a:buAutoNum type="arabicPeriod"/>
            </a:pPr>
            <a:r>
              <a:rPr lang="en-US" b="1" dirty="0"/>
              <a:t>Feature Engineering</a:t>
            </a:r>
            <a:endParaRPr lang="en-US" dirty="0"/>
          </a:p>
          <a:p>
            <a:pPr marL="742950" lvl="1" indent="-285750">
              <a:buFont typeface="+mj-lt"/>
              <a:buAutoNum type="arabicPeriod"/>
            </a:pPr>
            <a:r>
              <a:rPr lang="en-US" dirty="0"/>
              <a:t>Creation of derived features from </a:t>
            </a:r>
            <a:r>
              <a:rPr lang="en-US" dirty="0" err="1"/>
              <a:t>EtCO</a:t>
            </a:r>
            <a:r>
              <a:rPr lang="en-US" dirty="0"/>
              <a:t>₂ data, such as slope and time to peak, to capture trends and dynamics.</a:t>
            </a:r>
          </a:p>
          <a:p>
            <a:pPr>
              <a:buFont typeface="+mj-lt"/>
              <a:buAutoNum type="arabicPeriod"/>
            </a:pPr>
            <a:r>
              <a:rPr lang="en-US" b="1" dirty="0" err="1"/>
              <a:t>EtCO</a:t>
            </a:r>
            <a:r>
              <a:rPr lang="en-US" b="1" dirty="0"/>
              <a:t>₂ Trend Analysis</a:t>
            </a:r>
            <a:endParaRPr lang="en-US" dirty="0"/>
          </a:p>
          <a:p>
            <a:pPr marL="742950" lvl="1" indent="-285750">
              <a:buFont typeface="+mj-lt"/>
              <a:buAutoNum type="arabicPeriod"/>
            </a:pPr>
            <a:r>
              <a:rPr lang="en-US" dirty="0"/>
              <a:t>Analyzing temporal variations in </a:t>
            </a:r>
            <a:r>
              <a:rPr lang="en-US" dirty="0" err="1"/>
              <a:t>EtCO</a:t>
            </a:r>
            <a:r>
              <a:rPr lang="en-US" dirty="0"/>
              <a:t>₂ levels during CPR to identify key trends associated with ROSC.</a:t>
            </a:r>
          </a:p>
          <a:p>
            <a:pPr>
              <a:buFont typeface="+mj-lt"/>
              <a:buAutoNum type="arabicPeriod"/>
            </a:pPr>
            <a:r>
              <a:rPr lang="en-US" b="1" dirty="0"/>
              <a:t>Epinephrine Response Assessment</a:t>
            </a:r>
            <a:endParaRPr lang="en-US" dirty="0"/>
          </a:p>
          <a:p>
            <a:pPr marL="742950" lvl="1" indent="-285750">
              <a:buFont typeface="+mj-lt"/>
              <a:buAutoNum type="arabicPeriod"/>
            </a:pPr>
            <a:r>
              <a:rPr lang="en-US" dirty="0"/>
              <a:t>Evaluating the patient’s physiological response to epinephrine through key metrics (e.g., time to peak, duration of rise).</a:t>
            </a:r>
          </a:p>
          <a:p>
            <a:pPr>
              <a:buFont typeface="+mj-lt"/>
              <a:buAutoNum type="arabicPeriod"/>
            </a:pPr>
            <a:r>
              <a:rPr lang="en-US" b="1" dirty="0"/>
              <a:t>Key Feature Extraction</a:t>
            </a:r>
            <a:endParaRPr lang="en-US" dirty="0"/>
          </a:p>
          <a:p>
            <a:pPr marL="742950" lvl="1" indent="-285750">
              <a:buFont typeface="+mj-lt"/>
              <a:buAutoNum type="arabicPeriod"/>
            </a:pPr>
            <a:r>
              <a:rPr lang="en-US" dirty="0"/>
              <a:t>Selecting the most relevant features that correlate with ROSC prediction to improve model accuracy.</a:t>
            </a:r>
          </a:p>
          <a:p>
            <a:pPr>
              <a:buFont typeface="+mj-lt"/>
              <a:buAutoNum type="arabicPeriod"/>
            </a:pPr>
            <a:r>
              <a:rPr lang="en-US" b="1" dirty="0"/>
              <a:t>Machine Learning Model Development</a:t>
            </a:r>
            <a:endParaRPr lang="en-US" dirty="0"/>
          </a:p>
          <a:p>
            <a:pPr marL="742950" lvl="1" indent="-285750">
              <a:buFont typeface="+mj-lt"/>
              <a:buAutoNum type="arabicPeriod"/>
            </a:pPr>
            <a:r>
              <a:rPr lang="en-US" dirty="0"/>
              <a:t>Building and training machine learning models to predict ROSC outcomes based on extracted features.</a:t>
            </a:r>
          </a:p>
          <a:p>
            <a:pPr>
              <a:buFont typeface="+mj-lt"/>
              <a:buAutoNum type="arabicPeriod"/>
            </a:pPr>
            <a:r>
              <a:rPr lang="en-US" b="1" dirty="0"/>
              <a:t>ROSC Outcome Prediction</a:t>
            </a:r>
            <a:endParaRPr lang="en-US" dirty="0"/>
          </a:p>
          <a:p>
            <a:pPr marL="742950" lvl="1" indent="-285750">
              <a:buFont typeface="+mj-lt"/>
              <a:buAutoNum type="arabicPeriod"/>
            </a:pPr>
            <a:r>
              <a:rPr lang="en-US" dirty="0"/>
              <a:t>Using the trained models to make real-time predictions on the likelihood of ROSC for patients undergoing resuscitation.</a:t>
            </a:r>
          </a:p>
          <a:p>
            <a:endParaRPr lang="en-US" dirty="0"/>
          </a:p>
          <a:p>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7</a:t>
            </a:fld>
            <a:endParaRPr lang="en-US"/>
          </a:p>
        </p:txBody>
      </p:sp>
    </p:spTree>
    <p:extLst>
      <p:ext uri="{BB962C8B-B14F-4D97-AF65-F5344CB8AC3E}">
        <p14:creationId xmlns:p14="http://schemas.microsoft.com/office/powerpoint/2010/main" val="1111353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SMOTE (Synthetic Minority Oversampling Technique) is a data augmentation technique used to address class imbalance in machine learning datasets. It works by generating synthetic samples for the minority class, thereby balancing the dataset and improving model performance for imbalanced classification tasks.</a:t>
            </a:r>
            <a:br>
              <a:rPr lang="en-US" dirty="0"/>
            </a:br>
            <a:endParaRPr lang="en-US" dirty="0"/>
          </a:p>
          <a:p>
            <a:r>
              <a:rPr lang="en-US" dirty="0"/>
              <a:t>SMOTE identifies k-nearest neighbors of each data point in the minority </a:t>
            </a:r>
            <a:r>
              <a:rPr lang="en-US" dirty="0" err="1"/>
              <a:t>class.It</a:t>
            </a:r>
            <a:r>
              <a:rPr lang="en-US" dirty="0"/>
              <a:t> generates synthetic data points by interpolating between a data point and one of its neighbors, ensuring that the new points lie on the line segment between </a:t>
            </a:r>
            <a:r>
              <a:rPr lang="en-US" dirty="0" err="1"/>
              <a:t>them.This</a:t>
            </a:r>
            <a:r>
              <a:rPr lang="en-US" dirty="0"/>
              <a:t> creates realistic, diverse samples for the minority class.</a:t>
            </a:r>
            <a:br>
              <a:rPr lang="en-US" dirty="0"/>
            </a:br>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8</a:t>
            </a:fld>
            <a:endParaRPr lang="en-US"/>
          </a:p>
        </p:txBody>
      </p:sp>
    </p:spTree>
    <p:extLst>
      <p:ext uri="{BB962C8B-B14F-4D97-AF65-F5344CB8AC3E}">
        <p14:creationId xmlns:p14="http://schemas.microsoft.com/office/powerpoint/2010/main" val="1944672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slope is simply a way of measuring how something changes over time. In this case, we are looking at the changes in a patient's EtCO2 levels during resuscitation. By drawing a straight line through the data points, the slope tells us how quickly the EtCO2 levels are increasing or decreasing. If the slope is steep, it means EtCO2 is changing quickly, while a flat slope means the changes are happening slowly or not at all. This helps us understand if the patient's condition is improving or worsening during the process.</a:t>
            </a:r>
          </a:p>
        </p:txBody>
      </p:sp>
      <p:sp>
        <p:nvSpPr>
          <p:cNvPr id="4" name="Slide Number Placeholder 3"/>
          <p:cNvSpPr>
            <a:spLocks noGrp="1"/>
          </p:cNvSpPr>
          <p:nvPr>
            <p:ph type="sldNum" sz="quarter" idx="5"/>
          </p:nvPr>
        </p:nvSpPr>
        <p:spPr/>
        <p:txBody>
          <a:bodyPr/>
          <a:lstStyle/>
          <a:p>
            <a:fld id="{22B58C05-38F5-46EB-BECD-5394A7777BCD}" type="slidenum">
              <a:rPr lang="en-US" smtClean="0"/>
              <a:t>9</a:t>
            </a:fld>
            <a:endParaRPr lang="en-US"/>
          </a:p>
        </p:txBody>
      </p:sp>
    </p:spTree>
    <p:extLst>
      <p:ext uri="{BB962C8B-B14F-4D97-AF65-F5344CB8AC3E}">
        <p14:creationId xmlns:p14="http://schemas.microsoft.com/office/powerpoint/2010/main" val="1969516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Cochran Armitage test </a:t>
            </a:r>
          </a:p>
          <a:p>
            <a:pPr algn="l"/>
            <a:r>
              <a:rPr lang="en-US" sz="1800" b="0" i="0" u="none" strike="noStrike" baseline="0" dirty="0">
                <a:latin typeface="CMR12"/>
              </a:rPr>
              <a:t>The Cochran-Armitage test further validated</a:t>
            </a:r>
          </a:p>
          <a:p>
            <a:pPr algn="l"/>
            <a:r>
              <a:rPr lang="en-US" sz="1800" b="0" i="0" u="none" strike="noStrike" baseline="0" dirty="0">
                <a:latin typeface="CMR12"/>
              </a:rPr>
              <a:t>these findings, showing a significant difference in the temporal trends of EtCO</a:t>
            </a:r>
            <a:r>
              <a:rPr lang="en-US" sz="1800" b="0" i="0" u="none" strike="noStrike" baseline="0" dirty="0">
                <a:latin typeface="CMR8"/>
              </a:rPr>
              <a:t>2</a:t>
            </a:r>
            <a:r>
              <a:rPr lang="en-US" sz="1800" b="0" i="0" u="none" strike="noStrike" baseline="0" dirty="0">
                <a:latin typeface="CMR12"/>
              </a:rPr>
              <a:t>-related</a:t>
            </a:r>
          </a:p>
          <a:p>
            <a:pPr algn="l"/>
            <a:r>
              <a:rPr lang="en-US" sz="1800" b="0" i="0" u="none" strike="noStrike" baseline="0" dirty="0">
                <a:latin typeface="CMR12"/>
              </a:rPr>
              <a:t>features between ROSC and non-ROSC groups.</a:t>
            </a:r>
            <a:endParaRPr lang="en-US" dirty="0"/>
          </a:p>
        </p:txBody>
      </p:sp>
      <p:sp>
        <p:nvSpPr>
          <p:cNvPr id="4" name="Slide Number Placeholder 3"/>
          <p:cNvSpPr>
            <a:spLocks noGrp="1"/>
          </p:cNvSpPr>
          <p:nvPr>
            <p:ph type="sldNum" sz="quarter" idx="5"/>
          </p:nvPr>
        </p:nvSpPr>
        <p:spPr/>
        <p:txBody>
          <a:bodyPr/>
          <a:lstStyle/>
          <a:p>
            <a:fld id="{22B58C05-38F5-46EB-BECD-5394A7777BCD}" type="slidenum">
              <a:rPr lang="en-US" smtClean="0"/>
              <a:t>10</a:t>
            </a:fld>
            <a:endParaRPr lang="en-US"/>
          </a:p>
        </p:txBody>
      </p:sp>
    </p:spTree>
    <p:extLst>
      <p:ext uri="{BB962C8B-B14F-4D97-AF65-F5344CB8AC3E}">
        <p14:creationId xmlns:p14="http://schemas.microsoft.com/office/powerpoint/2010/main" val="1398299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ackground Picture">
    <p:spTree>
      <p:nvGrpSpPr>
        <p:cNvPr id="1" name=""/>
        <p:cNvGrpSpPr/>
        <p:nvPr/>
      </p:nvGrpSpPr>
      <p:grpSpPr>
        <a:xfrm>
          <a:off x="0" y="0"/>
          <a:ext cx="0" cy="0"/>
          <a:chOff x="0" y="0"/>
          <a:chExt cx="0" cy="0"/>
        </a:xfrm>
      </p:grpSpPr>
      <p:pic>
        <p:nvPicPr>
          <p:cNvPr id="7" name="Picture Placeholder 5" descr="Seal on the Oval. Used as a background picture.">
            <a:extLst>
              <a:ext uri="{FF2B5EF4-FFF2-40B4-BE49-F238E27FC236}">
                <a16:creationId xmlns:a16="http://schemas.microsoft.com/office/drawing/2014/main" id="{C4E00CA3-028B-4946-BBB4-5C31154E32A4}"/>
              </a:ext>
            </a:extLst>
          </p:cNvPr>
          <p:cNvPicPr>
            <a:picLocks noChangeAspect="1"/>
          </p:cNvPicPr>
          <p:nvPr userDrawn="1"/>
        </p:nvPicPr>
        <p:blipFill rotWithShape="1">
          <a:blip r:embed="rId2"/>
          <a:srcRect t="11942" b="11942"/>
          <a:stretch/>
        </p:blipFill>
        <p:spPr>
          <a:xfrm>
            <a:off x="400279" y="374573"/>
            <a:ext cx="11391441" cy="5772839"/>
          </a:xfrm>
          <a:prstGeom prst="rect">
            <a:avLst/>
          </a:prstGeom>
        </p:spPr>
      </p:pic>
      <p:sp>
        <p:nvSpPr>
          <p:cNvPr id="2" name="Title 1">
            <a:extLst>
              <a:ext uri="{FF2B5EF4-FFF2-40B4-BE49-F238E27FC236}">
                <a16:creationId xmlns:a16="http://schemas.microsoft.com/office/drawing/2014/main" id="{7E9F839D-17A6-464E-BE22-E9B747DF33B1}"/>
              </a:ext>
            </a:extLst>
          </p:cNvPr>
          <p:cNvSpPr>
            <a:spLocks noGrp="1"/>
          </p:cNvSpPr>
          <p:nvPr>
            <p:ph type="ctrTitle"/>
          </p:nvPr>
        </p:nvSpPr>
        <p:spPr>
          <a:xfrm>
            <a:off x="400279" y="1912072"/>
            <a:ext cx="11390045" cy="2387600"/>
          </a:xfrm>
          <a:solidFill>
            <a:srgbClr val="FFFFFF">
              <a:alpha val="69804"/>
            </a:srgbClr>
          </a:solidFill>
        </p:spPr>
        <p:txBody>
          <a:bodyPr lIns="365760" anchor="ctr">
            <a:normAutofit/>
          </a:bodyPr>
          <a:lstStyle>
            <a:lvl1pPr algn="l">
              <a:defRPr sz="5500"/>
            </a:lvl1pPr>
          </a:lstStyle>
          <a:p>
            <a:r>
              <a:rPr lang="en-US" dirty="0"/>
              <a:t>Click to edit Master title style</a:t>
            </a:r>
          </a:p>
        </p:txBody>
      </p:sp>
      <p:sp>
        <p:nvSpPr>
          <p:cNvPr id="5" name="Footer Placeholder 4">
            <a:extLst>
              <a:ext uri="{FF2B5EF4-FFF2-40B4-BE49-F238E27FC236}">
                <a16:creationId xmlns:a16="http://schemas.microsoft.com/office/drawing/2014/main" id="{7D148FA3-A642-4E78-8E7B-809942D8C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71CDF-2BA0-4B12-BAB3-F078D4D10D74}"/>
              </a:ext>
            </a:extLst>
          </p:cNvPr>
          <p:cNvSpPr>
            <a:spLocks noGrp="1"/>
          </p:cNvSpPr>
          <p:nvPr>
            <p:ph type="sldNum" sz="quarter" idx="12"/>
          </p:nvPr>
        </p:nvSpPr>
        <p:spPr/>
        <p:txBody>
          <a:bodyPr/>
          <a:lstStyle>
            <a:lvl1pPr>
              <a:defRPr/>
            </a:lvl1pPr>
          </a:lstStyle>
          <a:p>
            <a:fld id="{8C702ADA-344D-4C5C-97AD-978608FF7B5A}" type="slidenum">
              <a:rPr lang="en-US" smtClean="0"/>
              <a:pPr/>
              <a:t>‹#›</a:t>
            </a:fld>
            <a:endParaRPr lang="en-US" dirty="0"/>
          </a:p>
        </p:txBody>
      </p:sp>
    </p:spTree>
    <p:extLst>
      <p:ext uri="{BB962C8B-B14F-4D97-AF65-F5344CB8AC3E}">
        <p14:creationId xmlns:p14="http://schemas.microsoft.com/office/powerpoint/2010/main" val="261481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s and Figures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CF42-CFB0-4813-AFA8-72E0DF893747}"/>
              </a:ext>
            </a:extLst>
          </p:cNvPr>
          <p:cNvSpPr>
            <a:spLocks noGrp="1"/>
          </p:cNvSpPr>
          <p:nvPr>
            <p:ph type="title"/>
          </p:nvPr>
        </p:nvSpPr>
        <p:spPr>
          <a:xfrm>
            <a:off x="839789" y="2332273"/>
            <a:ext cx="3637944" cy="1325563"/>
          </a:xfrm>
        </p:spPr>
        <p:txBody>
          <a:bodyPr anchor="t"/>
          <a:lstStyle/>
          <a:p>
            <a:r>
              <a:rPr lang="en-US" dirty="0"/>
              <a:t>Click to edit Master title style</a:t>
            </a:r>
          </a:p>
        </p:txBody>
      </p:sp>
      <p:sp>
        <p:nvSpPr>
          <p:cNvPr id="4" name="Content Placeholder 3">
            <a:extLst>
              <a:ext uri="{FF2B5EF4-FFF2-40B4-BE49-F238E27FC236}">
                <a16:creationId xmlns:a16="http://schemas.microsoft.com/office/drawing/2014/main" id="{2896339C-BF56-4C01-9057-10C1041C7837}"/>
              </a:ext>
            </a:extLst>
          </p:cNvPr>
          <p:cNvSpPr>
            <a:spLocks noGrp="1"/>
          </p:cNvSpPr>
          <p:nvPr>
            <p:ph sz="half" idx="2"/>
          </p:nvPr>
        </p:nvSpPr>
        <p:spPr>
          <a:xfrm>
            <a:off x="839789" y="3761295"/>
            <a:ext cx="3637944" cy="2428368"/>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cxnSp>
        <p:nvCxnSpPr>
          <p:cNvPr id="11" name="Straight Connector 10" descr="Title ornament - do not edit.">
            <a:extLst>
              <a:ext uri="{FF2B5EF4-FFF2-40B4-BE49-F238E27FC236}">
                <a16:creationId xmlns:a16="http://schemas.microsoft.com/office/drawing/2014/main" id="{5F33B443-BC15-456F-A843-6F23BCE2348A}"/>
              </a:ext>
            </a:extLst>
          </p:cNvPr>
          <p:cNvCxnSpPr>
            <a:cxnSpLocks/>
          </p:cNvCxnSpPr>
          <p:nvPr userDrawn="1"/>
        </p:nvCxnSpPr>
        <p:spPr>
          <a:xfrm>
            <a:off x="839789" y="2060409"/>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9AB3712-421D-4D44-A208-FCFD9F142B33}"/>
              </a:ext>
            </a:extLst>
          </p:cNvPr>
          <p:cNvSpPr>
            <a:spLocks noGrp="1"/>
          </p:cNvSpPr>
          <p:nvPr>
            <p:ph sz="quarter" idx="15" hasCustomPrompt="1"/>
          </p:nvPr>
        </p:nvSpPr>
        <p:spPr>
          <a:xfrm>
            <a:off x="4579938" y="2332038"/>
            <a:ext cx="6608762" cy="3814762"/>
          </a:xfrm>
        </p:spPr>
        <p:txBody>
          <a:bodyPr/>
          <a:lstStyle>
            <a:lvl1pPr>
              <a:defRPr/>
            </a:lvl1pPr>
          </a:lstStyle>
          <a:p>
            <a:pPr lvl="0"/>
            <a:r>
              <a:rPr lang="en-US" dirty="0"/>
              <a:t>Click to add a chart or table</a:t>
            </a:r>
          </a:p>
        </p:txBody>
      </p:sp>
    </p:spTree>
    <p:extLst>
      <p:ext uri="{BB962C8B-B14F-4D97-AF65-F5344CB8AC3E}">
        <p14:creationId xmlns:p14="http://schemas.microsoft.com/office/powerpoint/2010/main" val="3755932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13" name="Content Placeholder 3">
            <a:extLst>
              <a:ext uri="{FF2B5EF4-FFF2-40B4-BE49-F238E27FC236}">
                <a16:creationId xmlns:a16="http://schemas.microsoft.com/office/drawing/2014/main" id="{F8BB7286-594A-4C7F-91C3-90AF74F810BF}"/>
              </a:ext>
            </a:extLst>
          </p:cNvPr>
          <p:cNvSpPr>
            <a:spLocks noGrp="1"/>
          </p:cNvSpPr>
          <p:nvPr>
            <p:ph sz="half" idx="13"/>
          </p:nvPr>
        </p:nvSpPr>
        <p:spPr>
          <a:xfrm>
            <a:off x="5856551" y="3242821"/>
            <a:ext cx="5441197" cy="2428368"/>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7BC3CEE6-576D-4A25-8B6C-C2373DA1C88A}"/>
              </a:ext>
            </a:extLst>
          </p:cNvPr>
          <p:cNvCxnSpPr>
            <a:cxnSpLocks/>
          </p:cNvCxnSpPr>
          <p:nvPr userDrawn="1"/>
        </p:nvCxnSpPr>
        <p:spPr>
          <a:xfrm>
            <a:off x="5856552" y="1541935"/>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D105C42B-C8C5-451C-A726-855DF2E48625}"/>
              </a:ext>
            </a:extLst>
          </p:cNvPr>
          <p:cNvSpPr>
            <a:spLocks noGrp="1"/>
          </p:cNvSpPr>
          <p:nvPr>
            <p:ph type="pic" sz="quarter" idx="14"/>
          </p:nvPr>
        </p:nvSpPr>
        <p:spPr>
          <a:xfrm>
            <a:off x="385763" y="403767"/>
            <a:ext cx="4629150" cy="5743645"/>
          </a:xfrm>
        </p:spPr>
        <p:txBody>
          <a:bodyPr/>
          <a:lstStyle/>
          <a:p>
            <a:endParaRPr lang="en-US" dirty="0"/>
          </a:p>
        </p:txBody>
      </p:sp>
      <p:sp>
        <p:nvSpPr>
          <p:cNvPr id="15" name="Title 1">
            <a:extLst>
              <a:ext uri="{FF2B5EF4-FFF2-40B4-BE49-F238E27FC236}">
                <a16:creationId xmlns:a16="http://schemas.microsoft.com/office/drawing/2014/main" id="{778E9976-AB2A-4D33-BDD3-3DD81964854A}"/>
              </a:ext>
            </a:extLst>
          </p:cNvPr>
          <p:cNvSpPr>
            <a:spLocks noGrp="1"/>
          </p:cNvSpPr>
          <p:nvPr>
            <p:ph type="title"/>
          </p:nvPr>
        </p:nvSpPr>
        <p:spPr>
          <a:xfrm>
            <a:off x="5856551" y="1806160"/>
            <a:ext cx="5441196" cy="1325563"/>
          </a:xfrm>
        </p:spPr>
        <p:txBody>
          <a:bodyPr anchor="t"/>
          <a:lstStyle/>
          <a:p>
            <a:r>
              <a:rPr lang="en-US" dirty="0"/>
              <a:t>Click to edit Master title style</a:t>
            </a:r>
          </a:p>
        </p:txBody>
      </p:sp>
    </p:spTree>
    <p:extLst>
      <p:ext uri="{BB962C8B-B14F-4D97-AF65-F5344CB8AC3E}">
        <p14:creationId xmlns:p14="http://schemas.microsoft.com/office/powerpoint/2010/main" val="3636749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3 Pictures">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13" name="Content Placeholder 3">
            <a:extLst>
              <a:ext uri="{FF2B5EF4-FFF2-40B4-BE49-F238E27FC236}">
                <a16:creationId xmlns:a16="http://schemas.microsoft.com/office/drawing/2014/main" id="{F8BB7286-594A-4C7F-91C3-90AF74F810BF}"/>
              </a:ext>
            </a:extLst>
          </p:cNvPr>
          <p:cNvSpPr>
            <a:spLocks noGrp="1"/>
          </p:cNvSpPr>
          <p:nvPr>
            <p:ph sz="half" idx="13"/>
          </p:nvPr>
        </p:nvSpPr>
        <p:spPr>
          <a:xfrm>
            <a:off x="5856551" y="3242821"/>
            <a:ext cx="5441197" cy="2428368"/>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7BC3CEE6-576D-4A25-8B6C-C2373DA1C88A}"/>
              </a:ext>
            </a:extLst>
          </p:cNvPr>
          <p:cNvCxnSpPr>
            <a:cxnSpLocks/>
          </p:cNvCxnSpPr>
          <p:nvPr userDrawn="1"/>
        </p:nvCxnSpPr>
        <p:spPr>
          <a:xfrm>
            <a:off x="5856552" y="1541935"/>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D105C42B-C8C5-451C-A726-855DF2E48625}"/>
              </a:ext>
            </a:extLst>
          </p:cNvPr>
          <p:cNvSpPr>
            <a:spLocks noGrp="1"/>
          </p:cNvSpPr>
          <p:nvPr>
            <p:ph type="pic" sz="quarter" idx="14"/>
          </p:nvPr>
        </p:nvSpPr>
        <p:spPr>
          <a:xfrm>
            <a:off x="396873" y="427519"/>
            <a:ext cx="4572000" cy="2961495"/>
          </a:xfrm>
        </p:spPr>
        <p:txBody>
          <a:bodyPr/>
          <a:lstStyle/>
          <a:p>
            <a:endParaRPr lang="en-US"/>
          </a:p>
        </p:txBody>
      </p:sp>
      <p:sp>
        <p:nvSpPr>
          <p:cNvPr id="10" name="Picture Placeholder 4">
            <a:extLst>
              <a:ext uri="{FF2B5EF4-FFF2-40B4-BE49-F238E27FC236}">
                <a16:creationId xmlns:a16="http://schemas.microsoft.com/office/drawing/2014/main" id="{6F2A46D0-0103-4ABC-91D6-429E06561590}"/>
              </a:ext>
            </a:extLst>
          </p:cNvPr>
          <p:cNvSpPr>
            <a:spLocks noGrp="1"/>
          </p:cNvSpPr>
          <p:nvPr>
            <p:ph type="pic" sz="quarter" idx="15"/>
          </p:nvPr>
        </p:nvSpPr>
        <p:spPr>
          <a:xfrm>
            <a:off x="396873" y="3389014"/>
            <a:ext cx="2286000" cy="2743200"/>
          </a:xfrm>
        </p:spPr>
        <p:txBody>
          <a:bodyPr/>
          <a:lstStyle/>
          <a:p>
            <a:endParaRPr lang="en-US"/>
          </a:p>
        </p:txBody>
      </p:sp>
      <p:sp>
        <p:nvSpPr>
          <p:cNvPr id="11" name="Picture Placeholder 4">
            <a:extLst>
              <a:ext uri="{FF2B5EF4-FFF2-40B4-BE49-F238E27FC236}">
                <a16:creationId xmlns:a16="http://schemas.microsoft.com/office/drawing/2014/main" id="{BFAFE350-DAC2-4FA1-8058-2BB689DE6DEA}"/>
              </a:ext>
            </a:extLst>
          </p:cNvPr>
          <p:cNvSpPr>
            <a:spLocks noGrp="1"/>
          </p:cNvSpPr>
          <p:nvPr>
            <p:ph type="pic" sz="quarter" idx="16"/>
          </p:nvPr>
        </p:nvSpPr>
        <p:spPr>
          <a:xfrm>
            <a:off x="2682873" y="3389014"/>
            <a:ext cx="2286000" cy="2743200"/>
          </a:xfrm>
        </p:spPr>
        <p:txBody>
          <a:bodyPr/>
          <a:lstStyle/>
          <a:p>
            <a:endParaRPr lang="en-US"/>
          </a:p>
        </p:txBody>
      </p:sp>
      <p:sp>
        <p:nvSpPr>
          <p:cNvPr id="15" name="Title 1">
            <a:extLst>
              <a:ext uri="{FF2B5EF4-FFF2-40B4-BE49-F238E27FC236}">
                <a16:creationId xmlns:a16="http://schemas.microsoft.com/office/drawing/2014/main" id="{E79F3245-5C19-491B-A3C7-0953BE94EC53}"/>
              </a:ext>
            </a:extLst>
          </p:cNvPr>
          <p:cNvSpPr>
            <a:spLocks noGrp="1"/>
          </p:cNvSpPr>
          <p:nvPr>
            <p:ph type="title"/>
          </p:nvPr>
        </p:nvSpPr>
        <p:spPr>
          <a:xfrm>
            <a:off x="5856551" y="1806160"/>
            <a:ext cx="5441196" cy="1325563"/>
          </a:xfrm>
        </p:spPr>
        <p:txBody>
          <a:bodyPr anchor="t"/>
          <a:lstStyle/>
          <a:p>
            <a:r>
              <a:rPr lang="en-US" dirty="0"/>
              <a:t>Click to edit Master title style</a:t>
            </a:r>
          </a:p>
        </p:txBody>
      </p:sp>
    </p:spTree>
    <p:extLst>
      <p:ext uri="{BB962C8B-B14F-4D97-AF65-F5344CB8AC3E}">
        <p14:creationId xmlns:p14="http://schemas.microsoft.com/office/powerpoint/2010/main" val="1658974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Tea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CF42-CFB0-4813-AFA8-72E0DF893747}"/>
              </a:ext>
            </a:extLst>
          </p:cNvPr>
          <p:cNvSpPr>
            <a:spLocks noGrp="1"/>
          </p:cNvSpPr>
          <p:nvPr>
            <p:ph type="title"/>
          </p:nvPr>
        </p:nvSpPr>
        <p:spPr>
          <a:xfrm>
            <a:off x="839789" y="2332273"/>
            <a:ext cx="3637944" cy="1325563"/>
          </a:xfrm>
        </p:spPr>
        <p:txBody>
          <a:bodyPr anchor="t"/>
          <a:lstStyle/>
          <a:p>
            <a:r>
              <a:rPr lang="en-US" dirty="0"/>
              <a:t>Click to edit Master title style</a:t>
            </a:r>
          </a:p>
        </p:txBody>
      </p:sp>
      <p:sp>
        <p:nvSpPr>
          <p:cNvPr id="4" name="Content Placeholder 3">
            <a:extLst>
              <a:ext uri="{FF2B5EF4-FFF2-40B4-BE49-F238E27FC236}">
                <a16:creationId xmlns:a16="http://schemas.microsoft.com/office/drawing/2014/main" id="{2896339C-BF56-4C01-9057-10C1041C7837}"/>
              </a:ext>
            </a:extLst>
          </p:cNvPr>
          <p:cNvSpPr>
            <a:spLocks noGrp="1"/>
          </p:cNvSpPr>
          <p:nvPr>
            <p:ph sz="half" idx="2"/>
          </p:nvPr>
        </p:nvSpPr>
        <p:spPr>
          <a:xfrm>
            <a:off x="839789" y="3761295"/>
            <a:ext cx="3637944" cy="1055802"/>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p:txBody>
      </p:sp>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cxnSp>
        <p:nvCxnSpPr>
          <p:cNvPr id="11" name="Straight Connector 10">
            <a:extLst>
              <a:ext uri="{FF2B5EF4-FFF2-40B4-BE49-F238E27FC236}">
                <a16:creationId xmlns:a16="http://schemas.microsoft.com/office/drawing/2014/main" id="{5F33B443-BC15-456F-A843-6F23BCE2348A}"/>
              </a:ext>
            </a:extLst>
          </p:cNvPr>
          <p:cNvCxnSpPr>
            <a:cxnSpLocks/>
          </p:cNvCxnSpPr>
          <p:nvPr userDrawn="1"/>
        </p:nvCxnSpPr>
        <p:spPr>
          <a:xfrm>
            <a:off x="839789" y="2060409"/>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FE19BD27-A5AE-4AED-A944-00ED745F24F8}"/>
              </a:ext>
            </a:extLst>
          </p:cNvPr>
          <p:cNvSpPr>
            <a:spLocks noGrp="1"/>
          </p:cNvSpPr>
          <p:nvPr>
            <p:ph type="pic" sz="quarter" idx="13"/>
          </p:nvPr>
        </p:nvSpPr>
        <p:spPr>
          <a:xfrm>
            <a:off x="5057203" y="696457"/>
            <a:ext cx="2077591" cy="1676742"/>
          </a:xfrm>
        </p:spPr>
        <p:txBody>
          <a:bodyPr/>
          <a:lstStyle/>
          <a:p>
            <a:endParaRPr lang="en-US" dirty="0"/>
          </a:p>
        </p:txBody>
      </p:sp>
      <p:sp>
        <p:nvSpPr>
          <p:cNvPr id="15" name="Text Placeholder 4">
            <a:extLst>
              <a:ext uri="{FF2B5EF4-FFF2-40B4-BE49-F238E27FC236}">
                <a16:creationId xmlns:a16="http://schemas.microsoft.com/office/drawing/2014/main" id="{5B9DF506-FA73-4B69-BFF8-9508CCD1B341}"/>
              </a:ext>
            </a:extLst>
          </p:cNvPr>
          <p:cNvSpPr>
            <a:spLocks noGrp="1"/>
          </p:cNvSpPr>
          <p:nvPr>
            <p:ph type="body" sz="quarter" idx="16" hasCustomPrompt="1"/>
          </p:nvPr>
        </p:nvSpPr>
        <p:spPr>
          <a:xfrm>
            <a:off x="5057204" y="2453541"/>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8" name="Content Placeholder 3">
            <a:extLst>
              <a:ext uri="{FF2B5EF4-FFF2-40B4-BE49-F238E27FC236}">
                <a16:creationId xmlns:a16="http://schemas.microsoft.com/office/drawing/2014/main" id="{D3C25E06-F692-49FF-AE8E-D1AB6FF3AAB9}"/>
              </a:ext>
            </a:extLst>
          </p:cNvPr>
          <p:cNvSpPr>
            <a:spLocks noGrp="1"/>
          </p:cNvSpPr>
          <p:nvPr>
            <p:ph sz="half" idx="19"/>
          </p:nvPr>
        </p:nvSpPr>
        <p:spPr>
          <a:xfrm>
            <a:off x="5057204" y="2763582"/>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 Master text styles</a:t>
            </a:r>
          </a:p>
          <a:p>
            <a:pPr lvl="4"/>
            <a:endParaRPr lang="en-US" dirty="0"/>
          </a:p>
        </p:txBody>
      </p:sp>
      <p:sp>
        <p:nvSpPr>
          <p:cNvPr id="16" name="Picture Placeholder 4">
            <a:extLst>
              <a:ext uri="{FF2B5EF4-FFF2-40B4-BE49-F238E27FC236}">
                <a16:creationId xmlns:a16="http://schemas.microsoft.com/office/drawing/2014/main" id="{11ED6439-33AD-49C2-871A-58168B09AD82}"/>
              </a:ext>
            </a:extLst>
          </p:cNvPr>
          <p:cNvSpPr>
            <a:spLocks noGrp="1"/>
          </p:cNvSpPr>
          <p:nvPr>
            <p:ph type="pic" sz="quarter" idx="20"/>
          </p:nvPr>
        </p:nvSpPr>
        <p:spPr>
          <a:xfrm>
            <a:off x="7374140" y="696457"/>
            <a:ext cx="2077591" cy="1676742"/>
          </a:xfrm>
        </p:spPr>
        <p:txBody>
          <a:bodyPr/>
          <a:lstStyle/>
          <a:p>
            <a:endParaRPr lang="en-US" dirty="0"/>
          </a:p>
        </p:txBody>
      </p:sp>
      <p:sp>
        <p:nvSpPr>
          <p:cNvPr id="17" name="Text Placeholder 4">
            <a:extLst>
              <a:ext uri="{FF2B5EF4-FFF2-40B4-BE49-F238E27FC236}">
                <a16:creationId xmlns:a16="http://schemas.microsoft.com/office/drawing/2014/main" id="{D724A983-E2D4-411D-8E9C-28DDCC5FAF65}"/>
              </a:ext>
            </a:extLst>
          </p:cNvPr>
          <p:cNvSpPr>
            <a:spLocks noGrp="1"/>
          </p:cNvSpPr>
          <p:nvPr>
            <p:ph type="body" sz="quarter" idx="21" hasCustomPrompt="1"/>
          </p:nvPr>
        </p:nvSpPr>
        <p:spPr>
          <a:xfrm>
            <a:off x="7374141" y="2453541"/>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3">
            <a:extLst>
              <a:ext uri="{FF2B5EF4-FFF2-40B4-BE49-F238E27FC236}">
                <a16:creationId xmlns:a16="http://schemas.microsoft.com/office/drawing/2014/main" id="{42A31C1D-8F1D-4CB6-9F05-8D8BB079EB90}"/>
              </a:ext>
            </a:extLst>
          </p:cNvPr>
          <p:cNvSpPr>
            <a:spLocks noGrp="1"/>
          </p:cNvSpPr>
          <p:nvPr>
            <p:ph sz="half" idx="22"/>
          </p:nvPr>
        </p:nvSpPr>
        <p:spPr>
          <a:xfrm>
            <a:off x="7374141" y="2763582"/>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 Master text styles</a:t>
            </a:r>
          </a:p>
          <a:p>
            <a:pPr lvl="4"/>
            <a:endParaRPr lang="en-US" dirty="0"/>
          </a:p>
        </p:txBody>
      </p:sp>
      <p:sp>
        <p:nvSpPr>
          <p:cNvPr id="20" name="Picture Placeholder 4">
            <a:extLst>
              <a:ext uri="{FF2B5EF4-FFF2-40B4-BE49-F238E27FC236}">
                <a16:creationId xmlns:a16="http://schemas.microsoft.com/office/drawing/2014/main" id="{E32EFC8D-798E-4678-A87B-C90DCCB5A996}"/>
              </a:ext>
            </a:extLst>
          </p:cNvPr>
          <p:cNvSpPr>
            <a:spLocks noGrp="1"/>
          </p:cNvSpPr>
          <p:nvPr>
            <p:ph type="pic" sz="quarter" idx="23"/>
          </p:nvPr>
        </p:nvSpPr>
        <p:spPr>
          <a:xfrm>
            <a:off x="9691076" y="696457"/>
            <a:ext cx="2077591" cy="1676742"/>
          </a:xfrm>
        </p:spPr>
        <p:txBody>
          <a:bodyPr/>
          <a:lstStyle/>
          <a:p>
            <a:endParaRPr lang="en-US" dirty="0"/>
          </a:p>
        </p:txBody>
      </p:sp>
      <p:sp>
        <p:nvSpPr>
          <p:cNvPr id="21" name="Text Placeholder 4">
            <a:extLst>
              <a:ext uri="{FF2B5EF4-FFF2-40B4-BE49-F238E27FC236}">
                <a16:creationId xmlns:a16="http://schemas.microsoft.com/office/drawing/2014/main" id="{8B1DD5E6-B902-4C2D-9D16-3F59B4BCBA19}"/>
              </a:ext>
            </a:extLst>
          </p:cNvPr>
          <p:cNvSpPr>
            <a:spLocks noGrp="1"/>
          </p:cNvSpPr>
          <p:nvPr>
            <p:ph type="body" sz="quarter" idx="24" hasCustomPrompt="1"/>
          </p:nvPr>
        </p:nvSpPr>
        <p:spPr>
          <a:xfrm>
            <a:off x="9691077" y="2453541"/>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Content Placeholder 3">
            <a:extLst>
              <a:ext uri="{FF2B5EF4-FFF2-40B4-BE49-F238E27FC236}">
                <a16:creationId xmlns:a16="http://schemas.microsoft.com/office/drawing/2014/main" id="{52D6015B-E243-493B-AEF7-C9745236520A}"/>
              </a:ext>
            </a:extLst>
          </p:cNvPr>
          <p:cNvSpPr>
            <a:spLocks noGrp="1"/>
          </p:cNvSpPr>
          <p:nvPr>
            <p:ph sz="half" idx="25"/>
          </p:nvPr>
        </p:nvSpPr>
        <p:spPr>
          <a:xfrm>
            <a:off x="9691077" y="2763582"/>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 Master text styles</a:t>
            </a:r>
          </a:p>
          <a:p>
            <a:pPr lvl="4"/>
            <a:endParaRPr lang="en-US" dirty="0"/>
          </a:p>
        </p:txBody>
      </p:sp>
      <p:sp>
        <p:nvSpPr>
          <p:cNvPr id="23" name="Picture Placeholder 4">
            <a:extLst>
              <a:ext uri="{FF2B5EF4-FFF2-40B4-BE49-F238E27FC236}">
                <a16:creationId xmlns:a16="http://schemas.microsoft.com/office/drawing/2014/main" id="{A5B97012-2868-43C2-9206-9E4FE0F4F61C}"/>
              </a:ext>
            </a:extLst>
          </p:cNvPr>
          <p:cNvSpPr>
            <a:spLocks noGrp="1"/>
          </p:cNvSpPr>
          <p:nvPr>
            <p:ph type="pic" sz="quarter" idx="26"/>
          </p:nvPr>
        </p:nvSpPr>
        <p:spPr>
          <a:xfrm>
            <a:off x="5078858" y="3386275"/>
            <a:ext cx="2077591" cy="1676742"/>
          </a:xfrm>
        </p:spPr>
        <p:txBody>
          <a:bodyPr/>
          <a:lstStyle/>
          <a:p>
            <a:endParaRPr lang="en-US" dirty="0"/>
          </a:p>
        </p:txBody>
      </p:sp>
      <p:sp>
        <p:nvSpPr>
          <p:cNvPr id="24" name="Text Placeholder 4">
            <a:extLst>
              <a:ext uri="{FF2B5EF4-FFF2-40B4-BE49-F238E27FC236}">
                <a16:creationId xmlns:a16="http://schemas.microsoft.com/office/drawing/2014/main" id="{48454760-D7F3-475D-A20B-0C0BCB057E7F}"/>
              </a:ext>
            </a:extLst>
          </p:cNvPr>
          <p:cNvSpPr>
            <a:spLocks noGrp="1"/>
          </p:cNvSpPr>
          <p:nvPr>
            <p:ph type="body" sz="quarter" idx="27" hasCustomPrompt="1"/>
          </p:nvPr>
        </p:nvSpPr>
        <p:spPr>
          <a:xfrm>
            <a:off x="5078859" y="5143359"/>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Content Placeholder 3">
            <a:extLst>
              <a:ext uri="{FF2B5EF4-FFF2-40B4-BE49-F238E27FC236}">
                <a16:creationId xmlns:a16="http://schemas.microsoft.com/office/drawing/2014/main" id="{6D393514-D249-454A-BB12-08A04E74C5AB}"/>
              </a:ext>
            </a:extLst>
          </p:cNvPr>
          <p:cNvSpPr>
            <a:spLocks noGrp="1"/>
          </p:cNvSpPr>
          <p:nvPr>
            <p:ph sz="half" idx="28"/>
          </p:nvPr>
        </p:nvSpPr>
        <p:spPr>
          <a:xfrm>
            <a:off x="5078859" y="5453400"/>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 Master text styles</a:t>
            </a:r>
          </a:p>
          <a:p>
            <a:pPr lvl="4"/>
            <a:endParaRPr lang="en-US" dirty="0"/>
          </a:p>
        </p:txBody>
      </p:sp>
      <p:sp>
        <p:nvSpPr>
          <p:cNvPr id="26" name="Picture Placeholder 4">
            <a:extLst>
              <a:ext uri="{FF2B5EF4-FFF2-40B4-BE49-F238E27FC236}">
                <a16:creationId xmlns:a16="http://schemas.microsoft.com/office/drawing/2014/main" id="{D278255C-18BA-474E-96F6-62A50AF41CA1}"/>
              </a:ext>
            </a:extLst>
          </p:cNvPr>
          <p:cNvSpPr>
            <a:spLocks noGrp="1"/>
          </p:cNvSpPr>
          <p:nvPr>
            <p:ph type="pic" sz="quarter" idx="29"/>
          </p:nvPr>
        </p:nvSpPr>
        <p:spPr>
          <a:xfrm>
            <a:off x="7395795" y="3386275"/>
            <a:ext cx="2077591" cy="1676742"/>
          </a:xfrm>
        </p:spPr>
        <p:txBody>
          <a:bodyPr/>
          <a:lstStyle/>
          <a:p>
            <a:endParaRPr lang="en-US" dirty="0"/>
          </a:p>
        </p:txBody>
      </p:sp>
      <p:sp>
        <p:nvSpPr>
          <p:cNvPr id="33" name="Text Placeholder 4">
            <a:extLst>
              <a:ext uri="{FF2B5EF4-FFF2-40B4-BE49-F238E27FC236}">
                <a16:creationId xmlns:a16="http://schemas.microsoft.com/office/drawing/2014/main" id="{A4F57BC1-C0AE-424B-9367-C3705C88E571}"/>
              </a:ext>
            </a:extLst>
          </p:cNvPr>
          <p:cNvSpPr>
            <a:spLocks noGrp="1"/>
          </p:cNvSpPr>
          <p:nvPr>
            <p:ph type="body" sz="quarter" idx="30" hasCustomPrompt="1"/>
          </p:nvPr>
        </p:nvSpPr>
        <p:spPr>
          <a:xfrm>
            <a:off x="7395796" y="5143359"/>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4" name="Content Placeholder 3">
            <a:extLst>
              <a:ext uri="{FF2B5EF4-FFF2-40B4-BE49-F238E27FC236}">
                <a16:creationId xmlns:a16="http://schemas.microsoft.com/office/drawing/2014/main" id="{B8CE1909-D1B0-4CED-A8A6-86452D796376}"/>
              </a:ext>
            </a:extLst>
          </p:cNvPr>
          <p:cNvSpPr>
            <a:spLocks noGrp="1"/>
          </p:cNvSpPr>
          <p:nvPr>
            <p:ph sz="half" idx="31"/>
          </p:nvPr>
        </p:nvSpPr>
        <p:spPr>
          <a:xfrm>
            <a:off x="7395796" y="5453400"/>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 Master text styles</a:t>
            </a:r>
          </a:p>
          <a:p>
            <a:pPr lvl="4"/>
            <a:endParaRPr lang="en-US" dirty="0"/>
          </a:p>
        </p:txBody>
      </p:sp>
      <p:sp>
        <p:nvSpPr>
          <p:cNvPr id="35" name="Picture Placeholder 4">
            <a:extLst>
              <a:ext uri="{FF2B5EF4-FFF2-40B4-BE49-F238E27FC236}">
                <a16:creationId xmlns:a16="http://schemas.microsoft.com/office/drawing/2014/main" id="{7844A874-C4B9-4320-AE76-AA222CA8567D}"/>
              </a:ext>
            </a:extLst>
          </p:cNvPr>
          <p:cNvSpPr>
            <a:spLocks noGrp="1"/>
          </p:cNvSpPr>
          <p:nvPr>
            <p:ph type="pic" sz="quarter" idx="32"/>
          </p:nvPr>
        </p:nvSpPr>
        <p:spPr>
          <a:xfrm>
            <a:off x="9712731" y="3386275"/>
            <a:ext cx="2077591" cy="1676742"/>
          </a:xfrm>
        </p:spPr>
        <p:txBody>
          <a:bodyPr/>
          <a:lstStyle/>
          <a:p>
            <a:endParaRPr lang="en-US" dirty="0"/>
          </a:p>
        </p:txBody>
      </p:sp>
      <p:sp>
        <p:nvSpPr>
          <p:cNvPr id="36" name="Text Placeholder 4">
            <a:extLst>
              <a:ext uri="{FF2B5EF4-FFF2-40B4-BE49-F238E27FC236}">
                <a16:creationId xmlns:a16="http://schemas.microsoft.com/office/drawing/2014/main" id="{FCF80027-C4C4-4FAC-8656-046DDF8D9C84}"/>
              </a:ext>
            </a:extLst>
          </p:cNvPr>
          <p:cNvSpPr>
            <a:spLocks noGrp="1"/>
          </p:cNvSpPr>
          <p:nvPr>
            <p:ph type="body" sz="quarter" idx="33" hasCustomPrompt="1"/>
          </p:nvPr>
        </p:nvSpPr>
        <p:spPr>
          <a:xfrm>
            <a:off x="9712732" y="5143359"/>
            <a:ext cx="2077592"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7" name="Content Placeholder 3">
            <a:extLst>
              <a:ext uri="{FF2B5EF4-FFF2-40B4-BE49-F238E27FC236}">
                <a16:creationId xmlns:a16="http://schemas.microsoft.com/office/drawing/2014/main" id="{5AC34476-3C87-41CC-8284-D6A31C7F741D}"/>
              </a:ext>
            </a:extLst>
          </p:cNvPr>
          <p:cNvSpPr>
            <a:spLocks noGrp="1"/>
          </p:cNvSpPr>
          <p:nvPr>
            <p:ph sz="half" idx="34"/>
          </p:nvPr>
        </p:nvSpPr>
        <p:spPr>
          <a:xfrm>
            <a:off x="9712732" y="5453400"/>
            <a:ext cx="2077592" cy="301752"/>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 Master text styles</a:t>
            </a:r>
          </a:p>
          <a:p>
            <a:pPr lvl="4"/>
            <a:endParaRPr lang="en-US" dirty="0"/>
          </a:p>
        </p:txBody>
      </p:sp>
    </p:spTree>
    <p:extLst>
      <p:ext uri="{BB962C8B-B14F-4D97-AF65-F5344CB8AC3E}">
        <p14:creationId xmlns:p14="http://schemas.microsoft.com/office/powerpoint/2010/main" val="2159167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8A03F2-9CC5-4C7D-98F8-9957C80923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1A53CF-A8C8-4BBA-B9A9-B09B86593D59}"/>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6" name="Title 1">
            <a:extLst>
              <a:ext uri="{FF2B5EF4-FFF2-40B4-BE49-F238E27FC236}">
                <a16:creationId xmlns:a16="http://schemas.microsoft.com/office/drawing/2014/main" id="{7BF50D38-5438-F344-9475-34794C400424}"/>
              </a:ext>
            </a:extLst>
          </p:cNvPr>
          <p:cNvSpPr>
            <a:spLocks noGrp="1"/>
          </p:cNvSpPr>
          <p:nvPr>
            <p:ph type="title"/>
          </p:nvPr>
        </p:nvSpPr>
        <p:spPr>
          <a:xfrm>
            <a:off x="838200" y="986042"/>
            <a:ext cx="10515600" cy="838854"/>
          </a:xfrm>
        </p:spPr>
        <p:txBody>
          <a:bodyPr anchor="t"/>
          <a:lstStyle/>
          <a:p>
            <a:r>
              <a:rPr lang="en-US" dirty="0"/>
              <a:t>Click to edit Master title style</a:t>
            </a:r>
          </a:p>
        </p:txBody>
      </p:sp>
      <p:cxnSp>
        <p:nvCxnSpPr>
          <p:cNvPr id="7" name="Straight Connector 6">
            <a:extLst>
              <a:ext uri="{FF2B5EF4-FFF2-40B4-BE49-F238E27FC236}">
                <a16:creationId xmlns:a16="http://schemas.microsoft.com/office/drawing/2014/main" id="{4A08DB35-EBE4-7D47-B3CA-C94ADD2F76D2}"/>
              </a:ext>
            </a:extLst>
          </p:cNvPr>
          <p:cNvCxnSpPr>
            <a:cxnSpLocks/>
          </p:cNvCxnSpPr>
          <p:nvPr userDrawn="1"/>
        </p:nvCxnSpPr>
        <p:spPr>
          <a:xfrm>
            <a:off x="838200" y="801837"/>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215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3F5652-5F8D-4F3B-BE45-6F2FE0F564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FDEF2A-FDC4-461B-A64A-242E9A04A071}"/>
              </a:ext>
            </a:extLst>
          </p:cNvPr>
          <p:cNvSpPr>
            <a:spLocks noGrp="1"/>
          </p:cNvSpPr>
          <p:nvPr>
            <p:ph type="sldNum" sz="quarter" idx="12"/>
          </p:nvPr>
        </p:nvSpPr>
        <p:spPr/>
        <p:txBody>
          <a:bodyPr/>
          <a:lstStyle/>
          <a:p>
            <a:fld id="{DFA4CD3D-26C8-47FF-8D13-9B32BAAB4735}" type="slidenum">
              <a:rPr lang="en-US" smtClean="0"/>
              <a:t>‹#›</a:t>
            </a:fld>
            <a:endParaRPr lang="en-US"/>
          </a:p>
        </p:txBody>
      </p:sp>
    </p:spTree>
    <p:extLst>
      <p:ext uri="{BB962C8B-B14F-4D97-AF65-F5344CB8AC3E}">
        <p14:creationId xmlns:p14="http://schemas.microsoft.com/office/powerpoint/2010/main" val="229764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 Light Gray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4001C-171D-4E3E-B5D6-BCADE39B691A}"/>
              </a:ext>
            </a:extLst>
          </p:cNvPr>
          <p:cNvSpPr>
            <a:spLocks noGrp="1"/>
          </p:cNvSpPr>
          <p:nvPr>
            <p:ph type="title"/>
          </p:nvPr>
        </p:nvSpPr>
        <p:spPr>
          <a:xfrm>
            <a:off x="831850" y="2609603"/>
            <a:ext cx="10515600" cy="819397"/>
          </a:xfrm>
        </p:spPr>
        <p:txBody>
          <a:bodyPr anchor="t">
            <a:normAutofit/>
          </a:bodyPr>
          <a:lstStyle>
            <a:lvl1pPr>
              <a:defRPr sz="5500"/>
            </a:lvl1pPr>
          </a:lstStyle>
          <a:p>
            <a:r>
              <a:rPr lang="en-US" dirty="0"/>
              <a:t>Click to edit Master title style</a:t>
            </a:r>
          </a:p>
        </p:txBody>
      </p:sp>
      <p:sp>
        <p:nvSpPr>
          <p:cNvPr id="3" name="Text Placeholder 2">
            <a:extLst>
              <a:ext uri="{FF2B5EF4-FFF2-40B4-BE49-F238E27FC236}">
                <a16:creationId xmlns:a16="http://schemas.microsoft.com/office/drawing/2014/main" id="{21934708-1F7D-4A7D-990D-4B0285713075}"/>
              </a:ext>
            </a:extLst>
          </p:cNvPr>
          <p:cNvSpPr>
            <a:spLocks noGrp="1"/>
          </p:cNvSpPr>
          <p:nvPr>
            <p:ph type="body" idx="1"/>
          </p:nvPr>
        </p:nvSpPr>
        <p:spPr>
          <a:xfrm>
            <a:off x="831850" y="3457508"/>
            <a:ext cx="10515600" cy="496976"/>
          </a:xfrm>
        </p:spPr>
        <p:txBody>
          <a:bodyPr>
            <a:normAutofit/>
          </a:bodyPr>
          <a:lstStyle>
            <a:lvl1pPr marL="0" indent="0">
              <a:buNone/>
              <a:defRPr sz="2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CD499B5A-7DCC-4693-81DE-0BE66B97B47C}"/>
              </a:ext>
            </a:extLst>
          </p:cNvPr>
          <p:cNvSpPr>
            <a:spLocks noGrp="1"/>
          </p:cNvSpPr>
          <p:nvPr>
            <p:ph type="sldNum" sz="quarter" idx="12"/>
          </p:nvPr>
        </p:nvSpPr>
        <p:spPr/>
        <p:txBody>
          <a:bodyPr/>
          <a:lstStyle/>
          <a:p>
            <a:fld id="{DFA4CD3D-26C8-47FF-8D13-9B32BAAB4735}" type="slidenum">
              <a:rPr lang="en-US" smtClean="0"/>
              <a:t>‹#›</a:t>
            </a:fld>
            <a:endParaRPr lang="en-US"/>
          </a:p>
        </p:txBody>
      </p:sp>
      <p:pic>
        <p:nvPicPr>
          <p:cNvPr id="4" name="Picture 3" descr="A black text on a white background&#10;&#10;Description automatically generated with medium confidence">
            <a:extLst>
              <a:ext uri="{FF2B5EF4-FFF2-40B4-BE49-F238E27FC236}">
                <a16:creationId xmlns:a16="http://schemas.microsoft.com/office/drawing/2014/main" id="{FB6D5845-811B-DD19-5A44-9C494C0C38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3790" y="6305324"/>
            <a:ext cx="2273660" cy="347298"/>
          </a:xfrm>
          <a:prstGeom prst="rect">
            <a:avLst/>
          </a:prstGeom>
        </p:spPr>
      </p:pic>
    </p:spTree>
    <p:extLst>
      <p:ext uri="{BB962C8B-B14F-4D97-AF65-F5344CB8AC3E}">
        <p14:creationId xmlns:p14="http://schemas.microsoft.com/office/powerpoint/2010/main" val="181669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 Red Background">
    <p:spTree>
      <p:nvGrpSpPr>
        <p:cNvPr id="1" name=""/>
        <p:cNvGrpSpPr/>
        <p:nvPr/>
      </p:nvGrpSpPr>
      <p:grpSpPr>
        <a:xfrm>
          <a:off x="0" y="0"/>
          <a:ext cx="0" cy="0"/>
          <a:chOff x="0" y="0"/>
          <a:chExt cx="0" cy="0"/>
        </a:xfrm>
      </p:grpSpPr>
      <p:sp>
        <p:nvSpPr>
          <p:cNvPr id="7" name="Freeform 6" descr="Red background with notch.">
            <a:extLst>
              <a:ext uri="{FF2B5EF4-FFF2-40B4-BE49-F238E27FC236}">
                <a16:creationId xmlns:a16="http://schemas.microsoft.com/office/drawing/2014/main" id="{221065E6-A38E-4F0C-8A91-83E3ADB9FE2D}"/>
              </a:ext>
            </a:extLst>
          </p:cNvPr>
          <p:cNvSpPr/>
          <p:nvPr userDrawn="1"/>
        </p:nvSpPr>
        <p:spPr>
          <a:xfrm>
            <a:off x="400280" y="374573"/>
            <a:ext cx="11391441" cy="5772839"/>
          </a:xfrm>
          <a:custGeom>
            <a:avLst/>
            <a:gdLst>
              <a:gd name="connsiteX0" fmla="*/ 0 w 11391441"/>
              <a:gd name="connsiteY0" fmla="*/ 11017 h 5772839"/>
              <a:gd name="connsiteX1" fmla="*/ 0 w 11391441"/>
              <a:gd name="connsiteY1" fmla="*/ 5772839 h 5772839"/>
              <a:gd name="connsiteX2" fmla="*/ 10796530 w 11391441"/>
              <a:gd name="connsiteY2" fmla="*/ 5772839 h 5772839"/>
              <a:gd name="connsiteX3" fmla="*/ 11391441 w 11391441"/>
              <a:gd name="connsiteY3" fmla="*/ 5177928 h 5772839"/>
              <a:gd name="connsiteX4" fmla="*/ 11391441 w 11391441"/>
              <a:gd name="connsiteY4" fmla="*/ 0 h 5772839"/>
              <a:gd name="connsiteX5" fmla="*/ 0 w 11391441"/>
              <a:gd name="connsiteY5" fmla="*/ 11017 h 577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91441" h="5772839">
                <a:moveTo>
                  <a:pt x="0" y="11017"/>
                </a:moveTo>
                <a:lnTo>
                  <a:pt x="0" y="5772839"/>
                </a:lnTo>
                <a:lnTo>
                  <a:pt x="10796530" y="5772839"/>
                </a:lnTo>
                <a:lnTo>
                  <a:pt x="11391441" y="5177928"/>
                </a:lnTo>
                <a:lnTo>
                  <a:pt x="11391441" y="0"/>
                </a:lnTo>
                <a:lnTo>
                  <a:pt x="0" y="11017"/>
                </a:lnTo>
                <a:close/>
              </a:path>
            </a:pathLst>
          </a:custGeom>
          <a:solidFill>
            <a:srgbClr val="BA0C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CD499B5A-7DCC-4693-81DE-0BE66B97B47C}"/>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8" name="Title 1">
            <a:extLst>
              <a:ext uri="{FF2B5EF4-FFF2-40B4-BE49-F238E27FC236}">
                <a16:creationId xmlns:a16="http://schemas.microsoft.com/office/drawing/2014/main" id="{42AE5508-873C-8C4C-A88E-C1B4E571DDEC}"/>
              </a:ext>
            </a:extLst>
          </p:cNvPr>
          <p:cNvSpPr>
            <a:spLocks noGrp="1"/>
          </p:cNvSpPr>
          <p:nvPr>
            <p:ph type="title"/>
          </p:nvPr>
        </p:nvSpPr>
        <p:spPr>
          <a:xfrm>
            <a:off x="831850" y="2609603"/>
            <a:ext cx="10515600" cy="819397"/>
          </a:xfrm>
        </p:spPr>
        <p:txBody>
          <a:bodyPr anchor="t">
            <a:normAutofit/>
          </a:bodyPr>
          <a:lstStyle>
            <a:lvl1pPr>
              <a:defRPr sz="5500">
                <a:solidFill>
                  <a:schemeClr val="bg1"/>
                </a:solidFill>
              </a:defRPr>
            </a:lvl1pPr>
          </a:lstStyle>
          <a:p>
            <a:r>
              <a:rPr lang="en-US" dirty="0"/>
              <a:t>Click to edit Master title style</a:t>
            </a:r>
          </a:p>
        </p:txBody>
      </p:sp>
      <p:sp>
        <p:nvSpPr>
          <p:cNvPr id="9" name="Text Placeholder 2">
            <a:extLst>
              <a:ext uri="{FF2B5EF4-FFF2-40B4-BE49-F238E27FC236}">
                <a16:creationId xmlns:a16="http://schemas.microsoft.com/office/drawing/2014/main" id="{AC83112E-B440-C046-B221-F7DBDB8A7639}"/>
              </a:ext>
            </a:extLst>
          </p:cNvPr>
          <p:cNvSpPr>
            <a:spLocks noGrp="1"/>
          </p:cNvSpPr>
          <p:nvPr>
            <p:ph type="body" idx="1"/>
          </p:nvPr>
        </p:nvSpPr>
        <p:spPr>
          <a:xfrm>
            <a:off x="831850" y="3457508"/>
            <a:ext cx="10515600" cy="496976"/>
          </a:xfrm>
        </p:spPr>
        <p:txBody>
          <a:bodyPr>
            <a:normAutofit/>
          </a:bodyPr>
          <a:lstStyle>
            <a:lvl1pPr marL="0" indent="0">
              <a:buNone/>
              <a:defRPr sz="2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2" name="Picture 1" descr="A black text on a white background&#10;&#10;Description automatically generated with medium confidence">
            <a:extLst>
              <a:ext uri="{FF2B5EF4-FFF2-40B4-BE49-F238E27FC236}">
                <a16:creationId xmlns:a16="http://schemas.microsoft.com/office/drawing/2014/main" id="{DD203D1C-7199-8B57-4020-6920F03EB8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3790" y="6305324"/>
            <a:ext cx="2273660" cy="347298"/>
          </a:xfrm>
          <a:prstGeom prst="rect">
            <a:avLst/>
          </a:prstGeom>
        </p:spPr>
      </p:pic>
    </p:spTree>
    <p:extLst>
      <p:ext uri="{BB962C8B-B14F-4D97-AF65-F5344CB8AC3E}">
        <p14:creationId xmlns:p14="http://schemas.microsoft.com/office/powerpoint/2010/main" val="984653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 Gray Background">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221065E6-A38E-4F0C-8A91-83E3ADB9FE2D}"/>
              </a:ext>
            </a:extLst>
          </p:cNvPr>
          <p:cNvSpPr/>
          <p:nvPr userDrawn="1"/>
        </p:nvSpPr>
        <p:spPr>
          <a:xfrm>
            <a:off x="400280" y="374573"/>
            <a:ext cx="11391441" cy="5772839"/>
          </a:xfrm>
          <a:custGeom>
            <a:avLst/>
            <a:gdLst>
              <a:gd name="connsiteX0" fmla="*/ 0 w 11391441"/>
              <a:gd name="connsiteY0" fmla="*/ 11017 h 5772839"/>
              <a:gd name="connsiteX1" fmla="*/ 0 w 11391441"/>
              <a:gd name="connsiteY1" fmla="*/ 5772839 h 5772839"/>
              <a:gd name="connsiteX2" fmla="*/ 10796530 w 11391441"/>
              <a:gd name="connsiteY2" fmla="*/ 5772839 h 5772839"/>
              <a:gd name="connsiteX3" fmla="*/ 11391441 w 11391441"/>
              <a:gd name="connsiteY3" fmla="*/ 5177928 h 5772839"/>
              <a:gd name="connsiteX4" fmla="*/ 11391441 w 11391441"/>
              <a:gd name="connsiteY4" fmla="*/ 0 h 5772839"/>
              <a:gd name="connsiteX5" fmla="*/ 0 w 11391441"/>
              <a:gd name="connsiteY5" fmla="*/ 11017 h 577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91441" h="5772839">
                <a:moveTo>
                  <a:pt x="0" y="11017"/>
                </a:moveTo>
                <a:lnTo>
                  <a:pt x="0" y="5772839"/>
                </a:lnTo>
                <a:lnTo>
                  <a:pt x="10796530" y="5772839"/>
                </a:lnTo>
                <a:lnTo>
                  <a:pt x="11391441" y="5177928"/>
                </a:lnTo>
                <a:lnTo>
                  <a:pt x="11391441" y="0"/>
                </a:lnTo>
                <a:lnTo>
                  <a:pt x="0" y="11017"/>
                </a:lnTo>
                <a:close/>
              </a:path>
            </a:pathLst>
          </a:custGeom>
          <a:solidFill>
            <a:srgbClr val="A2A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A517FDA-A121-4B28-8DDF-D450DD471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99B5A-7DCC-4693-81DE-0BE66B97B47C}"/>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8" name="Title 1">
            <a:extLst>
              <a:ext uri="{FF2B5EF4-FFF2-40B4-BE49-F238E27FC236}">
                <a16:creationId xmlns:a16="http://schemas.microsoft.com/office/drawing/2014/main" id="{7994FE8C-BFE3-EA46-9F67-FCF68481C5B4}"/>
              </a:ext>
            </a:extLst>
          </p:cNvPr>
          <p:cNvSpPr>
            <a:spLocks noGrp="1"/>
          </p:cNvSpPr>
          <p:nvPr>
            <p:ph type="title"/>
          </p:nvPr>
        </p:nvSpPr>
        <p:spPr>
          <a:xfrm>
            <a:off x="831850" y="2609603"/>
            <a:ext cx="10515600" cy="819397"/>
          </a:xfrm>
        </p:spPr>
        <p:txBody>
          <a:bodyPr anchor="t">
            <a:normAutofit/>
          </a:bodyPr>
          <a:lstStyle>
            <a:lvl1pPr>
              <a:defRPr sz="5500">
                <a:solidFill>
                  <a:schemeClr val="bg1"/>
                </a:solidFill>
              </a:defRPr>
            </a:lvl1pPr>
          </a:lstStyle>
          <a:p>
            <a:r>
              <a:rPr lang="en-US" dirty="0"/>
              <a:t>Click to edit Master title style</a:t>
            </a:r>
          </a:p>
        </p:txBody>
      </p:sp>
      <p:sp>
        <p:nvSpPr>
          <p:cNvPr id="9" name="Text Placeholder 2">
            <a:extLst>
              <a:ext uri="{FF2B5EF4-FFF2-40B4-BE49-F238E27FC236}">
                <a16:creationId xmlns:a16="http://schemas.microsoft.com/office/drawing/2014/main" id="{668173B2-180C-2442-AB23-1F3D56096CF6}"/>
              </a:ext>
            </a:extLst>
          </p:cNvPr>
          <p:cNvSpPr>
            <a:spLocks noGrp="1"/>
          </p:cNvSpPr>
          <p:nvPr>
            <p:ph type="body" idx="1"/>
          </p:nvPr>
        </p:nvSpPr>
        <p:spPr>
          <a:xfrm>
            <a:off x="831850" y="3457508"/>
            <a:ext cx="10515600" cy="496976"/>
          </a:xfrm>
        </p:spPr>
        <p:txBody>
          <a:bodyPr>
            <a:normAutofit/>
          </a:bodyPr>
          <a:lstStyle>
            <a:lvl1pPr marL="0" indent="0">
              <a:buNone/>
              <a:defRPr sz="2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84750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D499B5A-7DCC-4693-81DE-0BE66B97B47C}"/>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7" name="Title 1">
            <a:extLst>
              <a:ext uri="{FF2B5EF4-FFF2-40B4-BE49-F238E27FC236}">
                <a16:creationId xmlns:a16="http://schemas.microsoft.com/office/drawing/2014/main" id="{8D4E7D8D-3CE6-BC4E-BA91-C825C3B79A33}"/>
              </a:ext>
            </a:extLst>
          </p:cNvPr>
          <p:cNvSpPr>
            <a:spLocks noGrp="1"/>
          </p:cNvSpPr>
          <p:nvPr>
            <p:ph type="title"/>
          </p:nvPr>
        </p:nvSpPr>
        <p:spPr>
          <a:xfrm>
            <a:off x="831850" y="2609603"/>
            <a:ext cx="10515600" cy="819397"/>
          </a:xfrm>
        </p:spPr>
        <p:txBody>
          <a:bodyPr anchor="t">
            <a:normAutofit/>
          </a:bodyPr>
          <a:lstStyle>
            <a:lvl1pPr>
              <a:defRPr sz="5500"/>
            </a:lvl1pPr>
          </a:lstStyle>
          <a:p>
            <a:r>
              <a:rPr lang="en-US" dirty="0"/>
              <a:t>Click to edit Master title style</a:t>
            </a:r>
          </a:p>
        </p:txBody>
      </p:sp>
      <p:sp>
        <p:nvSpPr>
          <p:cNvPr id="8" name="Text Placeholder 2">
            <a:extLst>
              <a:ext uri="{FF2B5EF4-FFF2-40B4-BE49-F238E27FC236}">
                <a16:creationId xmlns:a16="http://schemas.microsoft.com/office/drawing/2014/main" id="{19BB5AB9-FC6F-7F4D-885C-DFDA822904D4}"/>
              </a:ext>
            </a:extLst>
          </p:cNvPr>
          <p:cNvSpPr>
            <a:spLocks noGrp="1"/>
          </p:cNvSpPr>
          <p:nvPr>
            <p:ph type="body" idx="1"/>
          </p:nvPr>
        </p:nvSpPr>
        <p:spPr>
          <a:xfrm>
            <a:off x="831850" y="3457508"/>
            <a:ext cx="10515600" cy="496976"/>
          </a:xfrm>
        </p:spPr>
        <p:txBody>
          <a:bodyPr>
            <a:normAutofit/>
          </a:bodyPr>
          <a:lstStyle>
            <a:lvl1pPr marL="0" indent="0">
              <a:buNone/>
              <a:defRPr sz="2600" b="1" i="0">
                <a:solidFill>
                  <a:schemeClr val="tx1"/>
                </a:solidFill>
                <a:latin typeface="Buckeye Sans"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2" name="Picture 1" descr="A black text on a white background&#10;&#10;Description automatically generated with medium confidence">
            <a:extLst>
              <a:ext uri="{FF2B5EF4-FFF2-40B4-BE49-F238E27FC236}">
                <a16:creationId xmlns:a16="http://schemas.microsoft.com/office/drawing/2014/main" id="{C9DC990E-7A01-4B6D-C0E7-57DD844C8B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3790" y="6305324"/>
            <a:ext cx="2273660" cy="347298"/>
          </a:xfrm>
          <a:prstGeom prst="rect">
            <a:avLst/>
          </a:prstGeom>
        </p:spPr>
      </p:pic>
    </p:spTree>
    <p:extLst>
      <p:ext uri="{BB962C8B-B14F-4D97-AF65-F5344CB8AC3E}">
        <p14:creationId xmlns:p14="http://schemas.microsoft.com/office/powerpoint/2010/main" val="3180043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AA6A-DE3E-452A-8765-F4A9FE447D22}"/>
              </a:ext>
            </a:extLst>
          </p:cNvPr>
          <p:cNvSpPr>
            <a:spLocks noGrp="1"/>
          </p:cNvSpPr>
          <p:nvPr>
            <p:ph type="title"/>
          </p:nvPr>
        </p:nvSpPr>
        <p:spPr>
          <a:xfrm>
            <a:off x="838200" y="986042"/>
            <a:ext cx="10515600" cy="838854"/>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65092BB6-0EC3-47A0-964A-91B4EAB22C4B}"/>
              </a:ext>
            </a:extLst>
          </p:cNvPr>
          <p:cNvSpPr>
            <a:spLocks noGrp="1"/>
          </p:cNvSpPr>
          <p:nvPr>
            <p:ph idx="1"/>
          </p:nvPr>
        </p:nvSpPr>
        <p:spPr>
          <a:xfrm>
            <a:off x="838200" y="2161509"/>
            <a:ext cx="10515600" cy="401545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507D5D7-B1FE-44D4-9552-B7681E39C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99665-9022-4763-9F34-BC62AC635B9F}"/>
              </a:ext>
            </a:extLst>
          </p:cNvPr>
          <p:cNvSpPr>
            <a:spLocks noGrp="1"/>
          </p:cNvSpPr>
          <p:nvPr>
            <p:ph type="sldNum" sz="quarter" idx="12"/>
          </p:nvPr>
        </p:nvSpPr>
        <p:spPr/>
        <p:txBody>
          <a:bodyPr/>
          <a:lstStyle/>
          <a:p>
            <a:fld id="{DFA4CD3D-26C8-47FF-8D13-9B32BAAB4735}" type="slidenum">
              <a:rPr lang="en-US" smtClean="0"/>
              <a:t>‹#›</a:t>
            </a:fld>
            <a:endParaRPr lang="en-US"/>
          </a:p>
        </p:txBody>
      </p:sp>
      <p:cxnSp>
        <p:nvCxnSpPr>
          <p:cNvPr id="7" name="Straight Connector 6">
            <a:extLst>
              <a:ext uri="{FF2B5EF4-FFF2-40B4-BE49-F238E27FC236}">
                <a16:creationId xmlns:a16="http://schemas.microsoft.com/office/drawing/2014/main" id="{07748A89-EDD3-4E47-AFE7-62C61C34960B}"/>
              </a:ext>
            </a:extLst>
          </p:cNvPr>
          <p:cNvCxnSpPr>
            <a:cxnSpLocks/>
          </p:cNvCxnSpPr>
          <p:nvPr userDrawn="1"/>
        </p:nvCxnSpPr>
        <p:spPr>
          <a:xfrm>
            <a:off x="838200" y="801837"/>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black text on a white background&#10;&#10;Description automatically generated with medium confidence">
            <a:extLst>
              <a:ext uri="{FF2B5EF4-FFF2-40B4-BE49-F238E27FC236}">
                <a16:creationId xmlns:a16="http://schemas.microsoft.com/office/drawing/2014/main" id="{9D915774-E3CC-1B26-F009-2B6235D49E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3790" y="6305324"/>
            <a:ext cx="2273660" cy="347298"/>
          </a:xfrm>
          <a:prstGeom prst="rect">
            <a:avLst/>
          </a:prstGeom>
        </p:spPr>
      </p:pic>
    </p:spTree>
    <p:extLst>
      <p:ext uri="{BB962C8B-B14F-4D97-AF65-F5344CB8AC3E}">
        <p14:creationId xmlns:p14="http://schemas.microsoft.com/office/powerpoint/2010/main" val="334145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110778-4DA8-45B3-97ED-ECBE5C60858E}"/>
              </a:ext>
            </a:extLst>
          </p:cNvPr>
          <p:cNvSpPr>
            <a:spLocks noGrp="1"/>
          </p:cNvSpPr>
          <p:nvPr>
            <p:ph type="body" idx="1"/>
          </p:nvPr>
        </p:nvSpPr>
        <p:spPr>
          <a:xfrm>
            <a:off x="839788" y="1883038"/>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896339C-BF56-4C01-9057-10C1041C7837}"/>
              </a:ext>
            </a:extLst>
          </p:cNvPr>
          <p:cNvSpPr>
            <a:spLocks noGrp="1"/>
          </p:cNvSpPr>
          <p:nvPr>
            <p:ph sz="half" idx="2"/>
          </p:nvPr>
        </p:nvSpPr>
        <p:spPr>
          <a:xfrm>
            <a:off x="839788" y="2706950"/>
            <a:ext cx="3200400" cy="3060729"/>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10" name="Text Placeholder 4">
            <a:extLst>
              <a:ext uri="{FF2B5EF4-FFF2-40B4-BE49-F238E27FC236}">
                <a16:creationId xmlns:a16="http://schemas.microsoft.com/office/drawing/2014/main" id="{44800EDF-F600-4ABA-9A26-740C4D40C653}"/>
              </a:ext>
            </a:extLst>
          </p:cNvPr>
          <p:cNvSpPr>
            <a:spLocks noGrp="1"/>
          </p:cNvSpPr>
          <p:nvPr>
            <p:ph type="body" sz="quarter" idx="13"/>
          </p:nvPr>
        </p:nvSpPr>
        <p:spPr>
          <a:xfrm>
            <a:off x="8151812" y="1883038"/>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5">
            <a:extLst>
              <a:ext uri="{FF2B5EF4-FFF2-40B4-BE49-F238E27FC236}">
                <a16:creationId xmlns:a16="http://schemas.microsoft.com/office/drawing/2014/main" id="{15DC47ED-65AF-468C-B064-C602467FDF9F}"/>
              </a:ext>
            </a:extLst>
          </p:cNvPr>
          <p:cNvSpPr>
            <a:spLocks noGrp="1"/>
          </p:cNvSpPr>
          <p:nvPr>
            <p:ph sz="quarter" idx="14"/>
          </p:nvPr>
        </p:nvSpPr>
        <p:spPr>
          <a:xfrm>
            <a:off x="8151812" y="2706950"/>
            <a:ext cx="3200400" cy="3060729"/>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a:extLst>
              <a:ext uri="{FF2B5EF4-FFF2-40B4-BE49-F238E27FC236}">
                <a16:creationId xmlns:a16="http://schemas.microsoft.com/office/drawing/2014/main" id="{1A0CF29B-96BC-43D9-8AB6-6FADA9A92878}"/>
              </a:ext>
            </a:extLst>
          </p:cNvPr>
          <p:cNvSpPr>
            <a:spLocks noGrp="1"/>
          </p:cNvSpPr>
          <p:nvPr>
            <p:ph type="body" sz="quarter" idx="15"/>
          </p:nvPr>
        </p:nvSpPr>
        <p:spPr>
          <a:xfrm>
            <a:off x="4475124" y="1894991"/>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F19B7547-6851-4E06-A147-72DEB3E25657}"/>
              </a:ext>
            </a:extLst>
          </p:cNvPr>
          <p:cNvSpPr>
            <a:spLocks noGrp="1"/>
          </p:cNvSpPr>
          <p:nvPr>
            <p:ph sz="quarter" idx="16"/>
          </p:nvPr>
        </p:nvSpPr>
        <p:spPr>
          <a:xfrm>
            <a:off x="4475124" y="2718903"/>
            <a:ext cx="3200400" cy="3060729"/>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6240F89D-2F52-4A06-A26B-F81A4CCA049C}"/>
              </a:ext>
            </a:extLst>
          </p:cNvPr>
          <p:cNvCxnSpPr>
            <a:cxnSpLocks/>
          </p:cNvCxnSpPr>
          <p:nvPr userDrawn="1"/>
        </p:nvCxnSpPr>
        <p:spPr>
          <a:xfrm flipV="1">
            <a:off x="4246764" y="2377658"/>
            <a:ext cx="0" cy="34019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6615C9D-EE6C-4B25-8C7B-BD41495EDEDC}"/>
              </a:ext>
            </a:extLst>
          </p:cNvPr>
          <p:cNvCxnSpPr>
            <a:cxnSpLocks/>
          </p:cNvCxnSpPr>
          <p:nvPr userDrawn="1"/>
        </p:nvCxnSpPr>
        <p:spPr>
          <a:xfrm flipV="1">
            <a:off x="7915362" y="2377658"/>
            <a:ext cx="0" cy="34019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670F325A-C820-6347-A10B-9DD63E3B7F2B}"/>
              </a:ext>
            </a:extLst>
          </p:cNvPr>
          <p:cNvSpPr>
            <a:spLocks noGrp="1"/>
          </p:cNvSpPr>
          <p:nvPr>
            <p:ph type="title"/>
          </p:nvPr>
        </p:nvSpPr>
        <p:spPr>
          <a:xfrm>
            <a:off x="838200" y="986042"/>
            <a:ext cx="10515600" cy="838854"/>
          </a:xfrm>
        </p:spPr>
        <p:txBody>
          <a:bodyPr anchor="t"/>
          <a:lstStyle/>
          <a:p>
            <a:r>
              <a:rPr lang="en-US" dirty="0"/>
              <a:t>Click to edit Master title style</a:t>
            </a:r>
          </a:p>
        </p:txBody>
      </p:sp>
      <p:cxnSp>
        <p:nvCxnSpPr>
          <p:cNvPr id="17" name="Straight Connector 16">
            <a:extLst>
              <a:ext uri="{FF2B5EF4-FFF2-40B4-BE49-F238E27FC236}">
                <a16:creationId xmlns:a16="http://schemas.microsoft.com/office/drawing/2014/main" id="{74D95B3B-5BE2-F245-A653-7ABF52BA55BB}"/>
              </a:ext>
            </a:extLst>
          </p:cNvPr>
          <p:cNvCxnSpPr>
            <a:cxnSpLocks/>
          </p:cNvCxnSpPr>
          <p:nvPr userDrawn="1"/>
        </p:nvCxnSpPr>
        <p:spPr>
          <a:xfrm>
            <a:off x="838200" y="801837"/>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283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cons with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CF42-CFB0-4813-AFA8-72E0DF893747}"/>
              </a:ext>
            </a:extLst>
          </p:cNvPr>
          <p:cNvSpPr>
            <a:spLocks noGrp="1"/>
          </p:cNvSpPr>
          <p:nvPr>
            <p:ph type="title"/>
          </p:nvPr>
        </p:nvSpPr>
        <p:spPr>
          <a:xfrm>
            <a:off x="839789" y="2332273"/>
            <a:ext cx="3637944" cy="1325563"/>
          </a:xfrm>
        </p:spPr>
        <p:txBody>
          <a:bodyPr anchor="t"/>
          <a:lstStyle/>
          <a:p>
            <a:r>
              <a:rPr lang="en-US" dirty="0"/>
              <a:t>Click to edit Master title style</a:t>
            </a:r>
          </a:p>
        </p:txBody>
      </p:sp>
      <p:sp>
        <p:nvSpPr>
          <p:cNvPr id="4" name="Content Placeholder 3">
            <a:extLst>
              <a:ext uri="{FF2B5EF4-FFF2-40B4-BE49-F238E27FC236}">
                <a16:creationId xmlns:a16="http://schemas.microsoft.com/office/drawing/2014/main" id="{2896339C-BF56-4C01-9057-10C1041C7837}"/>
              </a:ext>
            </a:extLst>
          </p:cNvPr>
          <p:cNvSpPr>
            <a:spLocks noGrp="1"/>
          </p:cNvSpPr>
          <p:nvPr>
            <p:ph sz="half" idx="2"/>
          </p:nvPr>
        </p:nvSpPr>
        <p:spPr>
          <a:xfrm>
            <a:off x="839789" y="3761295"/>
            <a:ext cx="3637944" cy="1055802"/>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p:txBody>
      </p:sp>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cxnSp>
        <p:nvCxnSpPr>
          <p:cNvPr id="11" name="Straight Connector 10">
            <a:extLst>
              <a:ext uri="{FF2B5EF4-FFF2-40B4-BE49-F238E27FC236}">
                <a16:creationId xmlns:a16="http://schemas.microsoft.com/office/drawing/2014/main" id="{5F33B443-BC15-456F-A843-6F23BCE2348A}"/>
              </a:ext>
            </a:extLst>
          </p:cNvPr>
          <p:cNvCxnSpPr>
            <a:cxnSpLocks/>
          </p:cNvCxnSpPr>
          <p:nvPr userDrawn="1"/>
        </p:nvCxnSpPr>
        <p:spPr>
          <a:xfrm>
            <a:off x="839789" y="2060409"/>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233CD8-5E31-4581-814D-DA09D49C1F86}"/>
              </a:ext>
            </a:extLst>
          </p:cNvPr>
          <p:cNvCxnSpPr>
            <a:cxnSpLocks/>
          </p:cNvCxnSpPr>
          <p:nvPr userDrawn="1"/>
        </p:nvCxnSpPr>
        <p:spPr>
          <a:xfrm flipV="1">
            <a:off x="4982055" y="1355651"/>
            <a:ext cx="0" cy="470578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FE19BD27-A5AE-4AED-A944-00ED745F24F8}"/>
              </a:ext>
            </a:extLst>
          </p:cNvPr>
          <p:cNvSpPr>
            <a:spLocks noGrp="1"/>
          </p:cNvSpPr>
          <p:nvPr>
            <p:ph type="pic" sz="quarter" idx="13"/>
          </p:nvPr>
        </p:nvSpPr>
        <p:spPr>
          <a:xfrm>
            <a:off x="5495829" y="1186651"/>
            <a:ext cx="914400" cy="914400"/>
          </a:xfrm>
        </p:spPr>
        <p:txBody>
          <a:bodyPr/>
          <a:lstStyle/>
          <a:p>
            <a:endParaRPr lang="en-US" dirty="0"/>
          </a:p>
        </p:txBody>
      </p:sp>
      <p:sp>
        <p:nvSpPr>
          <p:cNvPr id="15" name="Text Placeholder 4">
            <a:extLst>
              <a:ext uri="{FF2B5EF4-FFF2-40B4-BE49-F238E27FC236}">
                <a16:creationId xmlns:a16="http://schemas.microsoft.com/office/drawing/2014/main" id="{5B9DF506-FA73-4B69-BFF8-9508CCD1B341}"/>
              </a:ext>
            </a:extLst>
          </p:cNvPr>
          <p:cNvSpPr>
            <a:spLocks noGrp="1"/>
          </p:cNvSpPr>
          <p:nvPr>
            <p:ph type="body" sz="quarter" idx="16" hasCustomPrompt="1"/>
          </p:nvPr>
        </p:nvSpPr>
        <p:spPr>
          <a:xfrm>
            <a:off x="6561823" y="1197473"/>
            <a:ext cx="4524097"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8" name="Content Placeholder 3">
            <a:extLst>
              <a:ext uri="{FF2B5EF4-FFF2-40B4-BE49-F238E27FC236}">
                <a16:creationId xmlns:a16="http://schemas.microsoft.com/office/drawing/2014/main" id="{D3C25E06-F692-49FF-AE8E-D1AB6FF3AAB9}"/>
              </a:ext>
            </a:extLst>
          </p:cNvPr>
          <p:cNvSpPr>
            <a:spLocks noGrp="1"/>
          </p:cNvSpPr>
          <p:nvPr>
            <p:ph sz="half" idx="19"/>
          </p:nvPr>
        </p:nvSpPr>
        <p:spPr>
          <a:xfrm>
            <a:off x="6561816" y="1494459"/>
            <a:ext cx="4524097" cy="7547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 Master text styles</a:t>
            </a:r>
          </a:p>
          <a:p>
            <a:pPr lvl="4"/>
            <a:endParaRPr lang="en-US" dirty="0"/>
          </a:p>
        </p:txBody>
      </p:sp>
      <p:sp>
        <p:nvSpPr>
          <p:cNvPr id="19" name="Picture Placeholder 4">
            <a:extLst>
              <a:ext uri="{FF2B5EF4-FFF2-40B4-BE49-F238E27FC236}">
                <a16:creationId xmlns:a16="http://schemas.microsoft.com/office/drawing/2014/main" id="{3B784B6F-C536-4BE2-9F68-EFD22C48A77E}"/>
              </a:ext>
            </a:extLst>
          </p:cNvPr>
          <p:cNvSpPr>
            <a:spLocks noGrp="1"/>
          </p:cNvSpPr>
          <p:nvPr>
            <p:ph type="pic" sz="quarter" idx="20"/>
          </p:nvPr>
        </p:nvSpPr>
        <p:spPr>
          <a:xfrm>
            <a:off x="5495822" y="2625206"/>
            <a:ext cx="914400" cy="914400"/>
          </a:xfrm>
        </p:spPr>
        <p:txBody>
          <a:bodyPr/>
          <a:lstStyle/>
          <a:p>
            <a:endParaRPr lang="en-US" dirty="0"/>
          </a:p>
        </p:txBody>
      </p:sp>
      <p:sp>
        <p:nvSpPr>
          <p:cNvPr id="20" name="Text Placeholder 4">
            <a:extLst>
              <a:ext uri="{FF2B5EF4-FFF2-40B4-BE49-F238E27FC236}">
                <a16:creationId xmlns:a16="http://schemas.microsoft.com/office/drawing/2014/main" id="{98CA5EED-CA8D-41CE-A9A2-2D0FD1FFEA2F}"/>
              </a:ext>
            </a:extLst>
          </p:cNvPr>
          <p:cNvSpPr>
            <a:spLocks noGrp="1"/>
          </p:cNvSpPr>
          <p:nvPr>
            <p:ph type="body" sz="quarter" idx="21" hasCustomPrompt="1"/>
          </p:nvPr>
        </p:nvSpPr>
        <p:spPr>
          <a:xfrm>
            <a:off x="6561816" y="2636028"/>
            <a:ext cx="4524097"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1" name="Content Placeholder 3">
            <a:extLst>
              <a:ext uri="{FF2B5EF4-FFF2-40B4-BE49-F238E27FC236}">
                <a16:creationId xmlns:a16="http://schemas.microsoft.com/office/drawing/2014/main" id="{6A62EE4C-12CF-4CD9-A03E-75610F65D462}"/>
              </a:ext>
            </a:extLst>
          </p:cNvPr>
          <p:cNvSpPr>
            <a:spLocks noGrp="1"/>
          </p:cNvSpPr>
          <p:nvPr>
            <p:ph sz="half" idx="22"/>
          </p:nvPr>
        </p:nvSpPr>
        <p:spPr>
          <a:xfrm>
            <a:off x="6561809" y="2933014"/>
            <a:ext cx="4524097" cy="7547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 Master text styles</a:t>
            </a:r>
          </a:p>
          <a:p>
            <a:pPr lvl="4"/>
            <a:endParaRPr lang="en-US" dirty="0"/>
          </a:p>
        </p:txBody>
      </p:sp>
      <p:sp>
        <p:nvSpPr>
          <p:cNvPr id="22" name="Picture Placeholder 4">
            <a:extLst>
              <a:ext uri="{FF2B5EF4-FFF2-40B4-BE49-F238E27FC236}">
                <a16:creationId xmlns:a16="http://schemas.microsoft.com/office/drawing/2014/main" id="{1EDC020B-92DF-44EE-8F61-D1F571593823}"/>
              </a:ext>
            </a:extLst>
          </p:cNvPr>
          <p:cNvSpPr>
            <a:spLocks noGrp="1"/>
          </p:cNvSpPr>
          <p:nvPr>
            <p:ph type="pic" sz="quarter" idx="23"/>
          </p:nvPr>
        </p:nvSpPr>
        <p:spPr>
          <a:xfrm>
            <a:off x="5495822" y="3984098"/>
            <a:ext cx="914400" cy="914400"/>
          </a:xfrm>
        </p:spPr>
        <p:txBody>
          <a:bodyPr/>
          <a:lstStyle/>
          <a:p>
            <a:endParaRPr lang="en-US" dirty="0"/>
          </a:p>
        </p:txBody>
      </p:sp>
      <p:sp>
        <p:nvSpPr>
          <p:cNvPr id="23" name="Text Placeholder 4">
            <a:extLst>
              <a:ext uri="{FF2B5EF4-FFF2-40B4-BE49-F238E27FC236}">
                <a16:creationId xmlns:a16="http://schemas.microsoft.com/office/drawing/2014/main" id="{6EC31054-F323-447E-A250-00C70D033246}"/>
              </a:ext>
            </a:extLst>
          </p:cNvPr>
          <p:cNvSpPr>
            <a:spLocks noGrp="1"/>
          </p:cNvSpPr>
          <p:nvPr>
            <p:ph type="body" sz="quarter" idx="24" hasCustomPrompt="1"/>
          </p:nvPr>
        </p:nvSpPr>
        <p:spPr>
          <a:xfrm>
            <a:off x="6561816" y="3994920"/>
            <a:ext cx="4524097" cy="296986"/>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Content Placeholder 3">
            <a:extLst>
              <a:ext uri="{FF2B5EF4-FFF2-40B4-BE49-F238E27FC236}">
                <a16:creationId xmlns:a16="http://schemas.microsoft.com/office/drawing/2014/main" id="{2A0E534F-F82F-491F-A155-625F7F13DD81}"/>
              </a:ext>
            </a:extLst>
          </p:cNvPr>
          <p:cNvSpPr>
            <a:spLocks noGrp="1"/>
          </p:cNvSpPr>
          <p:nvPr>
            <p:ph sz="half" idx="25"/>
          </p:nvPr>
        </p:nvSpPr>
        <p:spPr>
          <a:xfrm>
            <a:off x="6561809" y="4291906"/>
            <a:ext cx="4524097" cy="754756"/>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dirty="0"/>
              <a:t>Click to edit Master text styles</a:t>
            </a:r>
          </a:p>
          <a:p>
            <a:pPr lvl="4"/>
            <a:endParaRPr lang="en-US" dirty="0"/>
          </a:p>
        </p:txBody>
      </p:sp>
    </p:spTree>
    <p:extLst>
      <p:ext uri="{BB962C8B-B14F-4D97-AF65-F5344CB8AC3E}">
        <p14:creationId xmlns:p14="http://schemas.microsoft.com/office/powerpoint/2010/main" val="331563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atistics with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07D5D7-B1FE-44D4-9552-B7681E39C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99665-9022-4763-9F34-BC62AC635B9F}"/>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8" name="Text Placeholder 7">
            <a:extLst>
              <a:ext uri="{FF2B5EF4-FFF2-40B4-BE49-F238E27FC236}">
                <a16:creationId xmlns:a16="http://schemas.microsoft.com/office/drawing/2014/main" id="{95C1AF12-65D7-4CCC-B876-272178DEF7BB}"/>
              </a:ext>
            </a:extLst>
          </p:cNvPr>
          <p:cNvSpPr>
            <a:spLocks noGrp="1"/>
          </p:cNvSpPr>
          <p:nvPr>
            <p:ph type="body" sz="quarter" idx="13" hasCustomPrompt="1"/>
          </p:nvPr>
        </p:nvSpPr>
        <p:spPr>
          <a:xfrm>
            <a:off x="815975" y="2178050"/>
            <a:ext cx="3200400" cy="1555750"/>
          </a:xfrm>
        </p:spPr>
        <p:txBody>
          <a:bodyPr anchor="ctr" anchorCtr="0">
            <a:noAutofit/>
          </a:bodyPr>
          <a:lstStyle>
            <a:lvl1pPr marL="0" indent="0" algn="ctr">
              <a:buNone/>
              <a:defRPr sz="7500">
                <a:latin typeface="+mj-lt"/>
              </a:defRPr>
            </a:lvl1pPr>
          </a:lstStyle>
          <a:p>
            <a:pPr lvl="0"/>
            <a:r>
              <a:rPr lang="en-US" dirty="0"/>
              <a:t>00</a:t>
            </a:r>
          </a:p>
        </p:txBody>
      </p:sp>
      <p:cxnSp>
        <p:nvCxnSpPr>
          <p:cNvPr id="11" name="Straight Connector 10">
            <a:extLst>
              <a:ext uri="{FF2B5EF4-FFF2-40B4-BE49-F238E27FC236}">
                <a16:creationId xmlns:a16="http://schemas.microsoft.com/office/drawing/2014/main" id="{F978A9C5-0FEF-4CDF-8E0D-77B2B3787EB1}"/>
              </a:ext>
            </a:extLst>
          </p:cNvPr>
          <p:cNvCxnSpPr>
            <a:cxnSpLocks/>
          </p:cNvCxnSpPr>
          <p:nvPr userDrawn="1"/>
        </p:nvCxnSpPr>
        <p:spPr>
          <a:xfrm>
            <a:off x="2117969" y="3771508"/>
            <a:ext cx="548640" cy="0"/>
          </a:xfrm>
          <a:prstGeom prst="line">
            <a:avLst/>
          </a:prstGeom>
          <a:ln w="79375">
            <a:solidFill>
              <a:srgbClr val="BA0C2F"/>
            </a:solidFill>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A31E8251-4870-40ED-8F84-F3F4065F8BED}"/>
              </a:ext>
            </a:extLst>
          </p:cNvPr>
          <p:cNvSpPr>
            <a:spLocks noGrp="1"/>
          </p:cNvSpPr>
          <p:nvPr>
            <p:ph type="body" sz="quarter" idx="21" hasCustomPrompt="1"/>
          </p:nvPr>
        </p:nvSpPr>
        <p:spPr>
          <a:xfrm>
            <a:off x="815983" y="4133426"/>
            <a:ext cx="3200400" cy="296986"/>
          </a:xfrm>
        </p:spPr>
        <p:txBody>
          <a:bodyPr anchor="b">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3">
            <a:extLst>
              <a:ext uri="{FF2B5EF4-FFF2-40B4-BE49-F238E27FC236}">
                <a16:creationId xmlns:a16="http://schemas.microsoft.com/office/drawing/2014/main" id="{C921F103-A52D-4BF8-A426-261D45BC06E9}"/>
              </a:ext>
            </a:extLst>
          </p:cNvPr>
          <p:cNvSpPr>
            <a:spLocks noGrp="1"/>
          </p:cNvSpPr>
          <p:nvPr>
            <p:ph sz="half" idx="22"/>
          </p:nvPr>
        </p:nvSpPr>
        <p:spPr>
          <a:xfrm>
            <a:off x="815976" y="4430412"/>
            <a:ext cx="3200400" cy="754756"/>
          </a:xfrm>
        </p:spPr>
        <p:txBody>
          <a:bodyPr>
            <a:noAutofit/>
          </a:bodyPr>
          <a:lstStyle>
            <a:lvl1pPr marL="0" indent="0" algn="ctr">
              <a:buNone/>
              <a:defRPr sz="1600"/>
            </a:lvl1pPr>
            <a:lvl2pPr marL="457200" indent="0">
              <a:buNone/>
              <a:defRPr sz="1400"/>
            </a:lvl2pPr>
            <a:lvl3pPr marL="914400" indent="0">
              <a:buNone/>
              <a:defRPr sz="1200"/>
            </a:lvl3pPr>
            <a:lvl4pPr marL="1371600" indent="0">
              <a:buNone/>
              <a:defRPr sz="1100"/>
            </a:lvl4pPr>
            <a:lvl5pPr marL="1828800" indent="0" algn="ctr">
              <a:buNone/>
              <a:defRPr sz="1100"/>
            </a:lvl5pPr>
          </a:lstStyle>
          <a:p>
            <a:pPr lvl="0"/>
            <a:r>
              <a:rPr lang="en-US" dirty="0"/>
              <a:t>Click to edit Master text styles</a:t>
            </a:r>
          </a:p>
          <a:p>
            <a:pPr lvl="4"/>
            <a:endParaRPr lang="en-US" dirty="0"/>
          </a:p>
        </p:txBody>
      </p:sp>
      <p:sp>
        <p:nvSpPr>
          <p:cNvPr id="17" name="Text Placeholder 7">
            <a:extLst>
              <a:ext uri="{FF2B5EF4-FFF2-40B4-BE49-F238E27FC236}">
                <a16:creationId xmlns:a16="http://schemas.microsoft.com/office/drawing/2014/main" id="{47B445D7-04D9-4518-A91A-395D959AA54D}"/>
              </a:ext>
            </a:extLst>
          </p:cNvPr>
          <p:cNvSpPr>
            <a:spLocks noGrp="1"/>
          </p:cNvSpPr>
          <p:nvPr>
            <p:ph type="body" sz="quarter" idx="23" hasCustomPrompt="1"/>
          </p:nvPr>
        </p:nvSpPr>
        <p:spPr>
          <a:xfrm>
            <a:off x="4362024" y="2178050"/>
            <a:ext cx="3200400" cy="1555750"/>
          </a:xfrm>
        </p:spPr>
        <p:txBody>
          <a:bodyPr anchor="ctr" anchorCtr="0">
            <a:noAutofit/>
          </a:bodyPr>
          <a:lstStyle>
            <a:lvl1pPr marL="0" indent="0" algn="ctr">
              <a:buNone/>
              <a:defRPr sz="7500">
                <a:latin typeface="+mj-lt"/>
              </a:defRPr>
            </a:lvl1pPr>
          </a:lstStyle>
          <a:p>
            <a:pPr lvl="0"/>
            <a:r>
              <a:rPr lang="en-US" dirty="0"/>
              <a:t>00</a:t>
            </a:r>
          </a:p>
        </p:txBody>
      </p:sp>
      <p:cxnSp>
        <p:nvCxnSpPr>
          <p:cNvPr id="18" name="Straight Connector 17">
            <a:extLst>
              <a:ext uri="{FF2B5EF4-FFF2-40B4-BE49-F238E27FC236}">
                <a16:creationId xmlns:a16="http://schemas.microsoft.com/office/drawing/2014/main" id="{5F2A72AE-B0BA-451A-A298-6F08D46BE149}"/>
              </a:ext>
            </a:extLst>
          </p:cNvPr>
          <p:cNvCxnSpPr>
            <a:cxnSpLocks/>
          </p:cNvCxnSpPr>
          <p:nvPr userDrawn="1"/>
        </p:nvCxnSpPr>
        <p:spPr>
          <a:xfrm>
            <a:off x="5720579" y="3771508"/>
            <a:ext cx="548640" cy="0"/>
          </a:xfrm>
          <a:prstGeom prst="line">
            <a:avLst/>
          </a:prstGeom>
          <a:ln w="79375">
            <a:solidFill>
              <a:srgbClr val="BA0C2F"/>
            </a:solidFill>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544B66B5-8A11-414B-BD6A-3CA8D49CDAC9}"/>
              </a:ext>
            </a:extLst>
          </p:cNvPr>
          <p:cNvSpPr>
            <a:spLocks noGrp="1"/>
          </p:cNvSpPr>
          <p:nvPr>
            <p:ph type="body" sz="quarter" idx="24" hasCustomPrompt="1"/>
          </p:nvPr>
        </p:nvSpPr>
        <p:spPr>
          <a:xfrm>
            <a:off x="4362032" y="4133426"/>
            <a:ext cx="3200400" cy="296986"/>
          </a:xfrm>
        </p:spPr>
        <p:txBody>
          <a:bodyPr anchor="b">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Content Placeholder 3">
            <a:extLst>
              <a:ext uri="{FF2B5EF4-FFF2-40B4-BE49-F238E27FC236}">
                <a16:creationId xmlns:a16="http://schemas.microsoft.com/office/drawing/2014/main" id="{9B83ED64-7985-4721-920B-54BC42A5E1D7}"/>
              </a:ext>
            </a:extLst>
          </p:cNvPr>
          <p:cNvSpPr>
            <a:spLocks noGrp="1"/>
          </p:cNvSpPr>
          <p:nvPr>
            <p:ph sz="half" idx="25"/>
          </p:nvPr>
        </p:nvSpPr>
        <p:spPr>
          <a:xfrm>
            <a:off x="4362025" y="4430412"/>
            <a:ext cx="3200400" cy="754756"/>
          </a:xfrm>
        </p:spPr>
        <p:txBody>
          <a:bodyPr>
            <a:noAutofit/>
          </a:bodyPr>
          <a:lstStyle>
            <a:lvl1pPr marL="0" indent="0" algn="ctr">
              <a:buNone/>
              <a:defRPr sz="1600"/>
            </a:lvl1pPr>
            <a:lvl2pPr marL="457200" indent="0">
              <a:buNone/>
              <a:defRPr sz="1400"/>
            </a:lvl2pPr>
            <a:lvl3pPr marL="914400" indent="0">
              <a:buNone/>
              <a:defRPr sz="1200"/>
            </a:lvl3pPr>
            <a:lvl4pPr marL="1371600" indent="0">
              <a:buNone/>
              <a:defRPr sz="1100"/>
            </a:lvl4pPr>
            <a:lvl5pPr marL="1828800" indent="0" algn="ctr">
              <a:buNone/>
              <a:defRPr sz="1100"/>
            </a:lvl5pPr>
          </a:lstStyle>
          <a:p>
            <a:pPr lvl="0"/>
            <a:r>
              <a:rPr lang="en-US" dirty="0"/>
              <a:t>Click to edit Master text styles</a:t>
            </a:r>
          </a:p>
          <a:p>
            <a:pPr lvl="4"/>
            <a:endParaRPr lang="en-US" dirty="0"/>
          </a:p>
        </p:txBody>
      </p:sp>
      <p:sp>
        <p:nvSpPr>
          <p:cNvPr id="21" name="Text Placeholder 7">
            <a:extLst>
              <a:ext uri="{FF2B5EF4-FFF2-40B4-BE49-F238E27FC236}">
                <a16:creationId xmlns:a16="http://schemas.microsoft.com/office/drawing/2014/main" id="{48CFB95A-0D9D-453A-9CB2-BF05EF3E7A0C}"/>
              </a:ext>
            </a:extLst>
          </p:cNvPr>
          <p:cNvSpPr>
            <a:spLocks noGrp="1"/>
          </p:cNvSpPr>
          <p:nvPr>
            <p:ph type="body" sz="quarter" idx="26" hasCustomPrompt="1"/>
          </p:nvPr>
        </p:nvSpPr>
        <p:spPr>
          <a:xfrm>
            <a:off x="7908066" y="2178050"/>
            <a:ext cx="3200400" cy="1555750"/>
          </a:xfrm>
        </p:spPr>
        <p:txBody>
          <a:bodyPr anchor="ctr" anchorCtr="0">
            <a:noAutofit/>
          </a:bodyPr>
          <a:lstStyle>
            <a:lvl1pPr marL="0" indent="0" algn="ctr">
              <a:buNone/>
              <a:defRPr sz="7500">
                <a:latin typeface="+mj-lt"/>
              </a:defRPr>
            </a:lvl1pPr>
          </a:lstStyle>
          <a:p>
            <a:pPr lvl="0"/>
            <a:r>
              <a:rPr lang="en-US" dirty="0"/>
              <a:t>00</a:t>
            </a:r>
          </a:p>
        </p:txBody>
      </p:sp>
      <p:cxnSp>
        <p:nvCxnSpPr>
          <p:cNvPr id="22" name="Straight Connector 21">
            <a:extLst>
              <a:ext uri="{FF2B5EF4-FFF2-40B4-BE49-F238E27FC236}">
                <a16:creationId xmlns:a16="http://schemas.microsoft.com/office/drawing/2014/main" id="{6F95B02B-287E-4902-9AF6-04C885FA6DD1}"/>
              </a:ext>
            </a:extLst>
          </p:cNvPr>
          <p:cNvCxnSpPr>
            <a:cxnSpLocks/>
          </p:cNvCxnSpPr>
          <p:nvPr userDrawn="1"/>
        </p:nvCxnSpPr>
        <p:spPr>
          <a:xfrm>
            <a:off x="9276048" y="3771508"/>
            <a:ext cx="548640" cy="0"/>
          </a:xfrm>
          <a:prstGeom prst="line">
            <a:avLst/>
          </a:prstGeom>
          <a:ln w="79375">
            <a:solidFill>
              <a:srgbClr val="BA0C2F"/>
            </a:solidFill>
          </a:ln>
        </p:spPr>
        <p:style>
          <a:lnRef idx="1">
            <a:schemeClr val="accent1"/>
          </a:lnRef>
          <a:fillRef idx="0">
            <a:schemeClr val="accent1"/>
          </a:fillRef>
          <a:effectRef idx="0">
            <a:schemeClr val="accent1"/>
          </a:effectRef>
          <a:fontRef idx="minor">
            <a:schemeClr val="tx1"/>
          </a:fontRef>
        </p:style>
      </p:cxnSp>
      <p:sp>
        <p:nvSpPr>
          <p:cNvPr id="23" name="Text Placeholder 4">
            <a:extLst>
              <a:ext uri="{FF2B5EF4-FFF2-40B4-BE49-F238E27FC236}">
                <a16:creationId xmlns:a16="http://schemas.microsoft.com/office/drawing/2014/main" id="{D79EC675-E9A3-4C03-B61F-A49031FA5008}"/>
              </a:ext>
            </a:extLst>
          </p:cNvPr>
          <p:cNvSpPr>
            <a:spLocks noGrp="1"/>
          </p:cNvSpPr>
          <p:nvPr>
            <p:ph type="body" sz="quarter" idx="27" hasCustomPrompt="1"/>
          </p:nvPr>
        </p:nvSpPr>
        <p:spPr>
          <a:xfrm>
            <a:off x="7908074" y="4133426"/>
            <a:ext cx="3200400" cy="296986"/>
          </a:xfrm>
        </p:spPr>
        <p:txBody>
          <a:bodyPr anchor="b">
            <a:norm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Content Placeholder 3">
            <a:extLst>
              <a:ext uri="{FF2B5EF4-FFF2-40B4-BE49-F238E27FC236}">
                <a16:creationId xmlns:a16="http://schemas.microsoft.com/office/drawing/2014/main" id="{B8429F79-518E-407C-8FF2-83D7C7D801FD}"/>
              </a:ext>
            </a:extLst>
          </p:cNvPr>
          <p:cNvSpPr>
            <a:spLocks noGrp="1"/>
          </p:cNvSpPr>
          <p:nvPr>
            <p:ph sz="half" idx="28"/>
          </p:nvPr>
        </p:nvSpPr>
        <p:spPr>
          <a:xfrm>
            <a:off x="7908067" y="4430412"/>
            <a:ext cx="3200400" cy="754756"/>
          </a:xfrm>
        </p:spPr>
        <p:txBody>
          <a:bodyPr>
            <a:noAutofit/>
          </a:bodyPr>
          <a:lstStyle>
            <a:lvl1pPr marL="0" indent="0" algn="ctr">
              <a:buNone/>
              <a:defRPr sz="1600"/>
            </a:lvl1pPr>
            <a:lvl2pPr marL="457200" indent="0">
              <a:buNone/>
              <a:defRPr sz="1400"/>
            </a:lvl2pPr>
            <a:lvl3pPr marL="914400" indent="0">
              <a:buNone/>
              <a:defRPr sz="1200"/>
            </a:lvl3pPr>
            <a:lvl4pPr marL="1371600" indent="0">
              <a:buNone/>
              <a:defRPr sz="1100"/>
            </a:lvl4pPr>
            <a:lvl5pPr marL="1828800" indent="0" algn="ctr">
              <a:buNone/>
              <a:defRPr sz="1100"/>
            </a:lvl5pPr>
          </a:lstStyle>
          <a:p>
            <a:pPr lvl="0"/>
            <a:r>
              <a:rPr lang="en-US" dirty="0"/>
              <a:t>Click to edit Master text styles</a:t>
            </a:r>
          </a:p>
          <a:p>
            <a:pPr lvl="4"/>
            <a:endParaRPr lang="en-US" dirty="0"/>
          </a:p>
        </p:txBody>
      </p:sp>
      <p:sp>
        <p:nvSpPr>
          <p:cNvPr id="25" name="Title 1">
            <a:extLst>
              <a:ext uri="{FF2B5EF4-FFF2-40B4-BE49-F238E27FC236}">
                <a16:creationId xmlns:a16="http://schemas.microsoft.com/office/drawing/2014/main" id="{784EC54A-1238-054A-B123-4E089148A05A}"/>
              </a:ext>
            </a:extLst>
          </p:cNvPr>
          <p:cNvSpPr>
            <a:spLocks noGrp="1"/>
          </p:cNvSpPr>
          <p:nvPr>
            <p:ph type="title"/>
          </p:nvPr>
        </p:nvSpPr>
        <p:spPr>
          <a:xfrm>
            <a:off x="838200" y="986042"/>
            <a:ext cx="10515600" cy="838854"/>
          </a:xfrm>
        </p:spPr>
        <p:txBody>
          <a:bodyPr anchor="t"/>
          <a:lstStyle/>
          <a:p>
            <a:r>
              <a:rPr lang="en-US" dirty="0"/>
              <a:t>Click to edit Master title style</a:t>
            </a:r>
          </a:p>
        </p:txBody>
      </p:sp>
      <p:cxnSp>
        <p:nvCxnSpPr>
          <p:cNvPr id="26" name="Straight Connector 25">
            <a:extLst>
              <a:ext uri="{FF2B5EF4-FFF2-40B4-BE49-F238E27FC236}">
                <a16:creationId xmlns:a16="http://schemas.microsoft.com/office/drawing/2014/main" id="{2FB88219-839E-554B-B72F-F7177AF5404C}"/>
              </a:ext>
            </a:extLst>
          </p:cNvPr>
          <p:cNvCxnSpPr>
            <a:cxnSpLocks/>
          </p:cNvCxnSpPr>
          <p:nvPr userDrawn="1"/>
        </p:nvCxnSpPr>
        <p:spPr>
          <a:xfrm>
            <a:off x="838200" y="801837"/>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97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BEA513-5076-4D62-8F85-69A918D7EFA4}"/>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BB1855A3-A75E-4A34-A5A1-1B324FA10E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The Ohio State University word logo with Block O">
            <a:extLst>
              <a:ext uri="{FF2B5EF4-FFF2-40B4-BE49-F238E27FC236}">
                <a16:creationId xmlns:a16="http://schemas.microsoft.com/office/drawing/2014/main" id="{F4663FBE-A0D1-4371-8BE2-6E00A4B835A4}"/>
              </a:ext>
            </a:extLst>
          </p:cNvPr>
          <p:cNvPicPr>
            <a:picLocks noChangeAspect="1"/>
          </p:cNvPicPr>
          <p:nvPr userDrawn="1"/>
        </p:nvPicPr>
        <p:blipFill>
          <a:blip r:embed="rId17"/>
          <a:stretch>
            <a:fillRect/>
          </a:stretch>
        </p:blipFill>
        <p:spPr>
          <a:xfrm>
            <a:off x="401676" y="6331563"/>
            <a:ext cx="2382828" cy="341656"/>
          </a:xfrm>
          <a:prstGeom prst="rect">
            <a:avLst/>
          </a:prstGeom>
        </p:spPr>
      </p:pic>
      <p:sp>
        <p:nvSpPr>
          <p:cNvPr id="6" name="Slide Number Placeholder 5">
            <a:extLst>
              <a:ext uri="{FF2B5EF4-FFF2-40B4-BE49-F238E27FC236}">
                <a16:creationId xmlns:a16="http://schemas.microsoft.com/office/drawing/2014/main" id="{A888F603-DAEE-420E-95E6-F502567586B3}"/>
              </a:ext>
            </a:extLst>
          </p:cNvPr>
          <p:cNvSpPr>
            <a:spLocks noGrp="1"/>
          </p:cNvSpPr>
          <p:nvPr>
            <p:ph type="sldNum" sz="quarter" idx="4"/>
          </p:nvPr>
        </p:nvSpPr>
        <p:spPr>
          <a:xfrm>
            <a:off x="11297749" y="5782287"/>
            <a:ext cx="497378" cy="365125"/>
          </a:xfrm>
          <a:prstGeom prst="rect">
            <a:avLst/>
          </a:prstGeom>
        </p:spPr>
        <p:txBody>
          <a:bodyPr vert="horz" lIns="91440" tIns="45720" rIns="91440" bIns="45720" rtlCol="0" anchor="ctr"/>
          <a:lstStyle>
            <a:lvl1pPr algn="r">
              <a:defRPr sz="800">
                <a:solidFill>
                  <a:schemeClr val="tx1"/>
                </a:solidFill>
              </a:defRPr>
            </a:lvl1pPr>
          </a:lstStyle>
          <a:p>
            <a:fld id="{DFA4CD3D-26C8-47FF-8D13-9B32BAAB4735}" type="slidenum">
              <a:rPr lang="en-US" smtClean="0"/>
              <a:pPr/>
              <a:t>‹#›</a:t>
            </a:fld>
            <a:endParaRPr lang="en-US" dirty="0"/>
          </a:p>
        </p:txBody>
      </p:sp>
      <p:sp>
        <p:nvSpPr>
          <p:cNvPr id="5" name="Footer Placeholder 4">
            <a:extLst>
              <a:ext uri="{FF2B5EF4-FFF2-40B4-BE49-F238E27FC236}">
                <a16:creationId xmlns:a16="http://schemas.microsoft.com/office/drawing/2014/main" id="{A5A501DD-FBD8-4A19-BD71-AB3CFFDE4DF5}"/>
              </a:ext>
            </a:extLst>
          </p:cNvPr>
          <p:cNvSpPr>
            <a:spLocks noGrp="1"/>
          </p:cNvSpPr>
          <p:nvPr>
            <p:ph type="ftr" sz="quarter" idx="3"/>
          </p:nvPr>
        </p:nvSpPr>
        <p:spPr>
          <a:xfrm>
            <a:off x="7675524" y="6296411"/>
            <a:ext cx="4114800" cy="365125"/>
          </a:xfrm>
          <a:prstGeom prst="rect">
            <a:avLst/>
          </a:prstGeom>
        </p:spPr>
        <p:txBody>
          <a:bodyPr vert="horz" lIns="91440" tIns="45720" rIns="91440" bIns="45720" rtlCol="0" anchor="ctr"/>
          <a:lstStyle>
            <a:lvl1pPr algn="r">
              <a:defRPr sz="800">
                <a:solidFill>
                  <a:schemeClr val="tx1"/>
                </a:solidFill>
              </a:defRPr>
            </a:lvl1pPr>
          </a:lstStyle>
          <a:p>
            <a:endParaRPr lang="en-US" dirty="0"/>
          </a:p>
        </p:txBody>
      </p:sp>
      <p:sp>
        <p:nvSpPr>
          <p:cNvPr id="8" name="Freeform 8">
            <a:extLst>
              <a:ext uri="{FF2B5EF4-FFF2-40B4-BE49-F238E27FC236}">
                <a16:creationId xmlns:a16="http://schemas.microsoft.com/office/drawing/2014/main" id="{DD36CDE4-A224-6248-B934-4953CFFA7640}"/>
              </a:ext>
            </a:extLst>
          </p:cNvPr>
          <p:cNvSpPr/>
          <p:nvPr userDrawn="1"/>
        </p:nvSpPr>
        <p:spPr>
          <a:xfrm>
            <a:off x="400280" y="374573"/>
            <a:ext cx="11391441" cy="5772839"/>
          </a:xfrm>
          <a:custGeom>
            <a:avLst/>
            <a:gdLst>
              <a:gd name="connsiteX0" fmla="*/ 0 w 11391441"/>
              <a:gd name="connsiteY0" fmla="*/ 11017 h 5772839"/>
              <a:gd name="connsiteX1" fmla="*/ 0 w 11391441"/>
              <a:gd name="connsiteY1" fmla="*/ 5772839 h 5772839"/>
              <a:gd name="connsiteX2" fmla="*/ 10796530 w 11391441"/>
              <a:gd name="connsiteY2" fmla="*/ 5772839 h 5772839"/>
              <a:gd name="connsiteX3" fmla="*/ 11391441 w 11391441"/>
              <a:gd name="connsiteY3" fmla="*/ 5177928 h 5772839"/>
              <a:gd name="connsiteX4" fmla="*/ 11391441 w 11391441"/>
              <a:gd name="connsiteY4" fmla="*/ 0 h 5772839"/>
              <a:gd name="connsiteX5" fmla="*/ 0 w 11391441"/>
              <a:gd name="connsiteY5" fmla="*/ 11017 h 577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91441" h="5772839">
                <a:moveTo>
                  <a:pt x="0" y="11017"/>
                </a:moveTo>
                <a:lnTo>
                  <a:pt x="0" y="5772839"/>
                </a:lnTo>
                <a:lnTo>
                  <a:pt x="10796530" y="5772839"/>
                </a:lnTo>
                <a:lnTo>
                  <a:pt x="11391441" y="5177928"/>
                </a:lnTo>
                <a:lnTo>
                  <a:pt x="11391441" y="0"/>
                </a:lnTo>
                <a:lnTo>
                  <a:pt x="0" y="11017"/>
                </a:lnTo>
                <a:close/>
              </a:path>
            </a:pathLst>
          </a:custGeom>
          <a:solidFill>
            <a:srgbClr val="A2AAAD">
              <a:alpha val="101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214857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8" r:id="rId3"/>
    <p:sldLayoutId id="2147483660" r:id="rId4"/>
    <p:sldLayoutId id="2147483661" r:id="rId5"/>
    <p:sldLayoutId id="2147483650" r:id="rId6"/>
    <p:sldLayoutId id="2147483676" r:id="rId7"/>
    <p:sldLayoutId id="2147483678" r:id="rId8"/>
    <p:sldLayoutId id="2147483679" r:id="rId9"/>
    <p:sldLayoutId id="2147483662" r:id="rId10"/>
    <p:sldLayoutId id="2147483663" r:id="rId11"/>
    <p:sldLayoutId id="2147483665" r:id="rId12"/>
    <p:sldLayoutId id="2147483682" r:id="rId13"/>
    <p:sldLayoutId id="2147483654" r:id="rId14"/>
    <p:sldLayoutId id="2147483655" r:id="rId15"/>
  </p:sldLayoutIdLst>
  <p:hf hdr="0" dt="0"/>
  <p:txStyles>
    <p:titleStyle>
      <a:lvl1pPr algn="l" defTabSz="914400" rtl="0" eaLnBrk="1" latinLnBrk="0" hangingPunct="1">
        <a:lnSpc>
          <a:spcPct val="90000"/>
        </a:lnSpc>
        <a:spcBef>
          <a:spcPct val="0"/>
        </a:spcBef>
        <a:buNone/>
        <a:defRPr sz="4400" kern="1200">
          <a:solidFill>
            <a:srgbClr val="BA0C2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customXml" Target="../ink/ink2.xml"/><Relationship Id="rId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customXml" Target="../ink/ink1.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banupr15.pythonanywhere.com/"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ohiostate.elsevierpure.com/en/publications/artificial-intelligence-for-end-tidal-capnography-guided-resuscit" TargetMode="External"/><Relationship Id="rId2" Type="http://schemas.openxmlformats.org/officeDocument/2006/relationships/hyperlink" Target="https://www.jems.com/patient-care/airway-respiratory/how-to-read-and-interpret-end-tidal-capnography-waveforms/" TargetMode="External"/><Relationship Id="rId1" Type="http://schemas.openxmlformats.org/officeDocument/2006/relationships/slideLayout" Target="../slideLayouts/slideLayout6.xml"/><Relationship Id="rId5" Type="http://schemas.openxmlformats.org/officeDocument/2006/relationships/hyperlink" Target="https://jamanetwork.com/journals/jamanetworkopen/fullarticle/2782848" TargetMode="External"/><Relationship Id="rId4" Type="http://schemas.openxmlformats.org/officeDocument/2006/relationships/hyperlink" Target="https://www.sciencedirect.com/science/article/pii/S0735675723006393#:~:text=Conclusions-,The%20administration%20of%20sodium%20bicarbonate%20may%20lead%20to%20a%20substantial,or%20cardiac%20arrest%20receiving%20CP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88C5D-DDD5-E3F8-32C3-90B1ECA0811A}"/>
              </a:ext>
            </a:extLst>
          </p:cNvPr>
          <p:cNvSpPr>
            <a:spLocks noGrp="1"/>
          </p:cNvSpPr>
          <p:nvPr>
            <p:ph type="title"/>
          </p:nvPr>
        </p:nvSpPr>
        <p:spPr>
          <a:xfrm>
            <a:off x="994876" y="1371880"/>
            <a:ext cx="10800251" cy="1799110"/>
          </a:xfrm>
          <a:solidFill>
            <a:schemeClr val="bg2">
              <a:lumMod val="95000"/>
            </a:schemeClr>
          </a:solidFill>
          <a:ln>
            <a:noFill/>
          </a:ln>
        </p:spPr>
        <p:txBody>
          <a:bodyPr>
            <a:normAutofit fontScale="90000"/>
          </a:bodyPr>
          <a:lstStyle/>
          <a:p>
            <a:r>
              <a:rPr lang="en-US" sz="4900" b="1" dirty="0">
                <a:solidFill>
                  <a:srgbClr val="C00000"/>
                </a:solidFill>
                <a:cs typeface="Times New Roman" panose="02020603050405020304" pitchFamily="18" charset="0"/>
              </a:rPr>
              <a:t>Temporal Trends and Survival Determinants in Capnography: A Machine Learning Study</a:t>
            </a:r>
            <a:br>
              <a:rPr lang="en-US" sz="6000" b="1" dirty="0">
                <a:solidFill>
                  <a:srgbClr val="FFFFFF"/>
                </a:solidFill>
                <a:latin typeface="Times New Roman" panose="02020603050405020304" pitchFamily="18"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843AE87F-475A-9F40-A617-2DE290329BD8}"/>
              </a:ext>
            </a:extLst>
          </p:cNvPr>
          <p:cNvSpPr>
            <a:spLocks noGrp="1"/>
          </p:cNvSpPr>
          <p:nvPr>
            <p:ph type="body" idx="1"/>
          </p:nvPr>
        </p:nvSpPr>
        <p:spPr>
          <a:xfrm>
            <a:off x="1463218" y="3170990"/>
            <a:ext cx="8878207" cy="2467288"/>
          </a:xfrm>
        </p:spPr>
        <p:txBody>
          <a:bodyPr>
            <a:noAutofit/>
          </a:bodyPr>
          <a:lstStyle/>
          <a:p>
            <a:pPr lvl="1" algn="ctr">
              <a:lnSpc>
                <a:spcPct val="100000"/>
              </a:lnSpc>
            </a:pPr>
            <a:r>
              <a:rPr lang="en-US" b="1" dirty="0">
                <a:solidFill>
                  <a:schemeClr val="tx1">
                    <a:lumMod val="50000"/>
                  </a:schemeClr>
                </a:solidFill>
                <a:ea typeface="Verdana" panose="020B0604030504040204" pitchFamily="34" charset="0"/>
                <a:cs typeface="Times New Roman" panose="02020603050405020304" pitchFamily="18" charset="0"/>
              </a:rPr>
              <a:t>Banu Priya Raya Krishnamoorthy</a:t>
            </a:r>
          </a:p>
          <a:p>
            <a:pPr lvl="1" algn="ctr">
              <a:lnSpc>
                <a:spcPct val="100000"/>
              </a:lnSpc>
            </a:pPr>
            <a:r>
              <a:rPr lang="en-US" sz="1600" dirty="0">
                <a:solidFill>
                  <a:schemeClr val="tx1">
                    <a:lumMod val="50000"/>
                  </a:schemeClr>
                </a:solidFill>
                <a:ea typeface="Verdana" panose="020B0604030504040204" pitchFamily="34" charset="0"/>
                <a:cs typeface="Times New Roman" panose="02020603050405020304" pitchFamily="18" charset="0"/>
              </a:rPr>
              <a:t>Graduate Program in Computer Science and Engineering </a:t>
            </a:r>
          </a:p>
          <a:p>
            <a:pPr lvl="1" algn="ctr">
              <a:lnSpc>
                <a:spcPct val="100000"/>
              </a:lnSpc>
            </a:pPr>
            <a:r>
              <a:rPr lang="en-IN" sz="1600" dirty="0">
                <a:solidFill>
                  <a:schemeClr val="tx1">
                    <a:lumMod val="50000"/>
                  </a:schemeClr>
                </a:solidFill>
                <a:ea typeface="Verdana" panose="020B0604030504040204" pitchFamily="34" charset="0"/>
                <a:cs typeface="Times New Roman" panose="02020603050405020304" pitchFamily="18" charset="0"/>
              </a:rPr>
              <a:t>The Ohio State University, 2024</a:t>
            </a:r>
          </a:p>
          <a:p>
            <a:pPr lvl="1" algn="ctr">
              <a:lnSpc>
                <a:spcPct val="100000"/>
              </a:lnSpc>
            </a:pPr>
            <a:r>
              <a:rPr lang="en-US" b="1" dirty="0">
                <a:solidFill>
                  <a:schemeClr val="tx1">
                    <a:lumMod val="50000"/>
                  </a:schemeClr>
                </a:solidFill>
                <a:ea typeface="Verdana" panose="020B0604030504040204" pitchFamily="34" charset="0"/>
                <a:cs typeface="Times New Roman" panose="02020603050405020304" pitchFamily="18" charset="0"/>
              </a:rPr>
              <a:t> Dr. Rajiv Ramnath, Advisor</a:t>
            </a:r>
          </a:p>
          <a:p>
            <a:pPr lvl="1" algn="ctr">
              <a:lnSpc>
                <a:spcPct val="100000"/>
              </a:lnSpc>
            </a:pPr>
            <a:r>
              <a:rPr lang="en-US" b="1" dirty="0">
                <a:solidFill>
                  <a:schemeClr val="tx1">
                    <a:lumMod val="50000"/>
                  </a:schemeClr>
                </a:solidFill>
                <a:ea typeface="Verdana" panose="020B0604030504040204" pitchFamily="34" charset="0"/>
                <a:cs typeface="Times New Roman" panose="02020603050405020304" pitchFamily="18" charset="0"/>
              </a:rPr>
              <a:t>Dr. Michelle </a:t>
            </a:r>
            <a:r>
              <a:rPr lang="en-US" b="1" dirty="0" err="1">
                <a:solidFill>
                  <a:schemeClr val="tx1">
                    <a:lumMod val="50000"/>
                  </a:schemeClr>
                </a:solidFill>
                <a:ea typeface="Verdana" panose="020B0604030504040204" pitchFamily="34" charset="0"/>
                <a:cs typeface="Times New Roman" panose="02020603050405020304" pitchFamily="18" charset="0"/>
              </a:rPr>
              <a:t>Nassal</a:t>
            </a:r>
            <a:r>
              <a:rPr lang="en-US" b="1" dirty="0">
                <a:solidFill>
                  <a:schemeClr val="tx1">
                    <a:lumMod val="50000"/>
                  </a:schemeClr>
                </a:solidFill>
                <a:ea typeface="Verdana" panose="020B0604030504040204" pitchFamily="34" charset="0"/>
                <a:cs typeface="Times New Roman" panose="02020603050405020304" pitchFamily="18" charset="0"/>
              </a:rPr>
              <a:t>, Principal Investigator </a:t>
            </a:r>
          </a:p>
          <a:p>
            <a:pPr lvl="1" algn="ctr">
              <a:lnSpc>
                <a:spcPct val="100000"/>
              </a:lnSpc>
            </a:pPr>
            <a:r>
              <a:rPr lang="en-US" b="1" dirty="0">
                <a:solidFill>
                  <a:schemeClr val="tx1">
                    <a:lumMod val="50000"/>
                  </a:schemeClr>
                </a:solidFill>
                <a:ea typeface="Verdana" panose="020B0604030504040204" pitchFamily="34" charset="0"/>
                <a:cs typeface="Times New Roman" panose="02020603050405020304" pitchFamily="18" charset="0"/>
              </a:rPr>
              <a:t>Dr. Emre </a:t>
            </a:r>
            <a:r>
              <a:rPr lang="en-US" b="1" dirty="0" err="1">
                <a:solidFill>
                  <a:schemeClr val="tx1">
                    <a:lumMod val="50000"/>
                  </a:schemeClr>
                </a:solidFill>
                <a:ea typeface="Verdana" panose="020B0604030504040204" pitchFamily="34" charset="0"/>
                <a:cs typeface="Times New Roman" panose="02020603050405020304" pitchFamily="18" charset="0"/>
              </a:rPr>
              <a:t>Ertin</a:t>
            </a:r>
            <a:r>
              <a:rPr lang="en-US" b="1" dirty="0">
                <a:solidFill>
                  <a:schemeClr val="tx1">
                    <a:lumMod val="50000"/>
                  </a:schemeClr>
                </a:solidFill>
                <a:ea typeface="Verdana" panose="020B0604030504040204" pitchFamily="34" charset="0"/>
                <a:cs typeface="Times New Roman" panose="02020603050405020304" pitchFamily="18" charset="0"/>
              </a:rPr>
              <a:t>, Project Mentor</a:t>
            </a:r>
          </a:p>
          <a:p>
            <a:endParaRPr lang="en-US" sz="2000" dirty="0">
              <a:solidFill>
                <a:srgbClr val="C00000"/>
              </a:solidFill>
            </a:endParaRPr>
          </a:p>
        </p:txBody>
      </p:sp>
      <p:sp>
        <p:nvSpPr>
          <p:cNvPr id="4" name="Slide Number Placeholder 3">
            <a:extLst>
              <a:ext uri="{FF2B5EF4-FFF2-40B4-BE49-F238E27FC236}">
                <a16:creationId xmlns:a16="http://schemas.microsoft.com/office/drawing/2014/main" id="{801E274E-2554-C5AF-B5CA-E1C2E20243ED}"/>
              </a:ext>
            </a:extLst>
          </p:cNvPr>
          <p:cNvSpPr>
            <a:spLocks noGrp="1"/>
          </p:cNvSpPr>
          <p:nvPr>
            <p:ph type="sldNum" sz="quarter" idx="12"/>
          </p:nvPr>
        </p:nvSpPr>
        <p:spPr/>
        <p:txBody>
          <a:bodyPr/>
          <a:lstStyle/>
          <a:p>
            <a:fld id="{DFA4CD3D-26C8-47FF-8D13-9B32BAAB4735}" type="slidenum">
              <a:rPr lang="en-US" smtClean="0"/>
              <a:t>1</a:t>
            </a:fld>
            <a:endParaRPr lang="en-US"/>
          </a:p>
        </p:txBody>
      </p:sp>
    </p:spTree>
    <p:extLst>
      <p:ext uri="{BB962C8B-B14F-4D97-AF65-F5344CB8AC3E}">
        <p14:creationId xmlns:p14="http://schemas.microsoft.com/office/powerpoint/2010/main" val="550706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E564-CF41-27EF-EE85-A23761F41818}"/>
              </a:ext>
            </a:extLst>
          </p:cNvPr>
          <p:cNvSpPr>
            <a:spLocks noGrp="1"/>
          </p:cNvSpPr>
          <p:nvPr>
            <p:ph type="title"/>
          </p:nvPr>
        </p:nvSpPr>
        <p:spPr>
          <a:xfrm>
            <a:off x="782149" y="860324"/>
            <a:ext cx="10515600" cy="838854"/>
          </a:xfrm>
        </p:spPr>
        <p:txBody>
          <a:bodyPr/>
          <a:lstStyle/>
          <a:p>
            <a:r>
              <a:rPr lang="en-US" b="1" dirty="0">
                <a:solidFill>
                  <a:srgbClr val="C00000"/>
                </a:solidFill>
              </a:rPr>
              <a:t>Result</a:t>
            </a:r>
            <a:r>
              <a:rPr lang="en-US" b="1" dirty="0"/>
              <a:t> of Slope Calculation</a:t>
            </a:r>
          </a:p>
        </p:txBody>
      </p:sp>
      <p:pic>
        <p:nvPicPr>
          <p:cNvPr id="7" name="Content Placeholder 6" descr="A graph with a line and numbers&#10;&#10;Description automatically generated">
            <a:extLst>
              <a:ext uri="{FF2B5EF4-FFF2-40B4-BE49-F238E27FC236}">
                <a16:creationId xmlns:a16="http://schemas.microsoft.com/office/drawing/2014/main" id="{ED2E8325-EAE9-0ED0-B678-D7150B25AF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1648" y="1563461"/>
            <a:ext cx="5267781" cy="3934167"/>
          </a:xfrm>
        </p:spPr>
      </p:pic>
      <p:sp>
        <p:nvSpPr>
          <p:cNvPr id="5" name="Slide Number Placeholder 4">
            <a:extLst>
              <a:ext uri="{FF2B5EF4-FFF2-40B4-BE49-F238E27FC236}">
                <a16:creationId xmlns:a16="http://schemas.microsoft.com/office/drawing/2014/main" id="{7CA4E09B-EABB-F2D3-1D71-710356E098DA}"/>
              </a:ext>
            </a:extLst>
          </p:cNvPr>
          <p:cNvSpPr>
            <a:spLocks noGrp="1"/>
          </p:cNvSpPr>
          <p:nvPr>
            <p:ph type="sldNum" sz="quarter" idx="12"/>
          </p:nvPr>
        </p:nvSpPr>
        <p:spPr/>
        <p:txBody>
          <a:bodyPr/>
          <a:lstStyle/>
          <a:p>
            <a:fld id="{DFA4CD3D-26C8-47FF-8D13-9B32BAAB4735}" type="slidenum">
              <a:rPr lang="en-US" smtClean="0"/>
              <a:t>10</a:t>
            </a:fld>
            <a:endParaRPr lang="en-US"/>
          </a:p>
        </p:txBody>
      </p:sp>
      <p:pic>
        <p:nvPicPr>
          <p:cNvPr id="9" name="Picture 8" descr="A graph with blue lines&#10;&#10;Description automatically generated">
            <a:extLst>
              <a:ext uri="{FF2B5EF4-FFF2-40B4-BE49-F238E27FC236}">
                <a16:creationId xmlns:a16="http://schemas.microsoft.com/office/drawing/2014/main" id="{FDE285DA-D2CB-6B92-419D-B41E1214E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63461"/>
            <a:ext cx="5073305" cy="3788924"/>
          </a:xfrm>
          <a:prstGeom prst="rect">
            <a:avLst/>
          </a:prstGeom>
        </p:spPr>
      </p:pic>
      <p:sp>
        <p:nvSpPr>
          <p:cNvPr id="11" name="TextBox 10">
            <a:extLst>
              <a:ext uri="{FF2B5EF4-FFF2-40B4-BE49-F238E27FC236}">
                <a16:creationId xmlns:a16="http://schemas.microsoft.com/office/drawing/2014/main" id="{871C4C4B-94B2-369F-988C-F1519EADA791}"/>
              </a:ext>
            </a:extLst>
          </p:cNvPr>
          <p:cNvSpPr txBox="1"/>
          <p:nvPr/>
        </p:nvSpPr>
        <p:spPr>
          <a:xfrm>
            <a:off x="598715" y="5397511"/>
            <a:ext cx="10699034" cy="707886"/>
          </a:xfrm>
          <a:prstGeom prst="rect">
            <a:avLst/>
          </a:prstGeom>
          <a:noFill/>
        </p:spPr>
        <p:txBody>
          <a:bodyPr wrap="square">
            <a:spAutoFit/>
          </a:bodyPr>
          <a:lstStyle/>
          <a:p>
            <a:r>
              <a:rPr lang="en-US" sz="2000" dirty="0">
                <a:solidFill>
                  <a:schemeClr val="tx1">
                    <a:lumMod val="50000"/>
                  </a:schemeClr>
                </a:solidFill>
              </a:rPr>
              <a:t>The slope of EtCO2 indicates the direction of a patient's resuscitation progress, with a positive slope suggesting improvement and a negative slope indicating worsening conditions.</a:t>
            </a:r>
          </a:p>
        </p:txBody>
      </p:sp>
      <p:pic>
        <p:nvPicPr>
          <p:cNvPr id="12" name="Picture 11">
            <a:extLst>
              <a:ext uri="{FF2B5EF4-FFF2-40B4-BE49-F238E27FC236}">
                <a16:creationId xmlns:a16="http://schemas.microsoft.com/office/drawing/2014/main" id="{FBE35BD4-EE5A-C1FE-73A9-5C727B21F323}"/>
              </a:ext>
            </a:extLst>
          </p:cNvPr>
          <p:cNvPicPr>
            <a:picLocks noChangeAspect="1"/>
          </p:cNvPicPr>
          <p:nvPr/>
        </p:nvPicPr>
        <p:blipFill>
          <a:blip r:embed="rId5"/>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2923044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43298-1F5C-EBD3-A7B4-6105BCF7A185}"/>
              </a:ext>
            </a:extLst>
          </p:cNvPr>
          <p:cNvSpPr>
            <a:spLocks noGrp="1"/>
          </p:cNvSpPr>
          <p:nvPr>
            <p:ph type="title"/>
          </p:nvPr>
        </p:nvSpPr>
        <p:spPr>
          <a:xfrm>
            <a:off x="838200" y="821295"/>
            <a:ext cx="10515600" cy="838854"/>
          </a:xfrm>
        </p:spPr>
        <p:txBody>
          <a:bodyPr/>
          <a:lstStyle/>
          <a:p>
            <a:r>
              <a:rPr lang="en-US" sz="4400" b="1" i="0" u="none" strike="noStrike" baseline="0" dirty="0">
                <a:latin typeface="CMBX12"/>
              </a:rPr>
              <a:t>Epinephrine’s Temporal Effects on EtCO</a:t>
            </a:r>
            <a:r>
              <a:rPr lang="en-US" sz="4400" b="1" i="0" u="none" strike="noStrike" baseline="0" dirty="0">
                <a:latin typeface="CMBX8"/>
              </a:rPr>
              <a:t>2</a:t>
            </a:r>
            <a:endParaRPr lang="en-US" dirty="0"/>
          </a:p>
        </p:txBody>
      </p:sp>
      <p:pic>
        <p:nvPicPr>
          <p:cNvPr id="6" name="Content Placeholder 5">
            <a:extLst>
              <a:ext uri="{FF2B5EF4-FFF2-40B4-BE49-F238E27FC236}">
                <a16:creationId xmlns:a16="http://schemas.microsoft.com/office/drawing/2014/main" id="{47B1847D-91AE-A709-3AE5-4D7A523E90F2}"/>
              </a:ext>
            </a:extLst>
          </p:cNvPr>
          <p:cNvPicPr>
            <a:picLocks noGrp="1" noChangeAspect="1"/>
          </p:cNvPicPr>
          <p:nvPr>
            <p:ph idx="1"/>
          </p:nvPr>
        </p:nvPicPr>
        <p:blipFill>
          <a:blip r:embed="rId3"/>
          <a:stretch>
            <a:fillRect/>
          </a:stretch>
        </p:blipFill>
        <p:spPr>
          <a:xfrm>
            <a:off x="2499841" y="2264520"/>
            <a:ext cx="6657582" cy="3957391"/>
          </a:xfrm>
          <a:prstGeom prst="rect">
            <a:avLst/>
          </a:prstGeom>
        </p:spPr>
      </p:pic>
      <p:sp>
        <p:nvSpPr>
          <p:cNvPr id="5" name="Slide Number Placeholder 4">
            <a:extLst>
              <a:ext uri="{FF2B5EF4-FFF2-40B4-BE49-F238E27FC236}">
                <a16:creationId xmlns:a16="http://schemas.microsoft.com/office/drawing/2014/main" id="{12B54CDA-1AA1-D8EA-44B2-57DE1B63DB15}"/>
              </a:ext>
            </a:extLst>
          </p:cNvPr>
          <p:cNvSpPr>
            <a:spLocks noGrp="1"/>
          </p:cNvSpPr>
          <p:nvPr>
            <p:ph type="sldNum" sz="quarter" idx="12"/>
          </p:nvPr>
        </p:nvSpPr>
        <p:spPr/>
        <p:txBody>
          <a:bodyPr/>
          <a:lstStyle/>
          <a:p>
            <a:fld id="{DFA4CD3D-26C8-47FF-8D13-9B32BAAB4735}" type="slidenum">
              <a:rPr lang="en-US" smtClean="0"/>
              <a:t>11</a:t>
            </a:fld>
            <a:endParaRPr lang="en-US"/>
          </a:p>
        </p:txBody>
      </p:sp>
      <p:sp>
        <p:nvSpPr>
          <p:cNvPr id="8" name="TextBox 7">
            <a:extLst>
              <a:ext uri="{FF2B5EF4-FFF2-40B4-BE49-F238E27FC236}">
                <a16:creationId xmlns:a16="http://schemas.microsoft.com/office/drawing/2014/main" id="{4772040B-30E6-BDF6-1834-73F4CD648897}"/>
              </a:ext>
            </a:extLst>
          </p:cNvPr>
          <p:cNvSpPr txBox="1"/>
          <p:nvPr/>
        </p:nvSpPr>
        <p:spPr>
          <a:xfrm>
            <a:off x="645562" y="1538324"/>
            <a:ext cx="11144762" cy="707886"/>
          </a:xfrm>
          <a:prstGeom prst="rect">
            <a:avLst/>
          </a:prstGeom>
          <a:noFill/>
        </p:spPr>
        <p:txBody>
          <a:bodyPr wrap="square">
            <a:spAutoFit/>
          </a:bodyPr>
          <a:lstStyle/>
          <a:p>
            <a:pPr algn="ctr">
              <a:buFont typeface="Wingdings" panose="05000000000000000000" pitchFamily="2" charset="2"/>
              <a:buChar char="Ø"/>
            </a:pPr>
            <a:r>
              <a:rPr lang="en-US" sz="2000" dirty="0">
                <a:solidFill>
                  <a:schemeClr val="tx1">
                    <a:lumMod val="50000"/>
                  </a:schemeClr>
                </a:solidFill>
              </a:rPr>
              <a:t>Following </a:t>
            </a:r>
            <a:r>
              <a:rPr lang="en-US" sz="2000" dirty="0" err="1">
                <a:solidFill>
                  <a:schemeClr val="tx1">
                    <a:lumMod val="50000"/>
                  </a:schemeClr>
                </a:solidFill>
              </a:rPr>
              <a:t>Roh</a:t>
            </a:r>
            <a:r>
              <a:rPr lang="en-US" sz="2000" dirty="0">
                <a:solidFill>
                  <a:schemeClr val="tx1">
                    <a:lumMod val="50000"/>
                  </a:schemeClr>
                </a:solidFill>
              </a:rPr>
              <a:t> et al.'s methodology, this study investigates how epinephrine affects </a:t>
            </a:r>
            <a:r>
              <a:rPr lang="en-US" sz="2000" dirty="0" err="1">
                <a:solidFill>
                  <a:schemeClr val="tx1">
                    <a:lumMod val="50000"/>
                  </a:schemeClr>
                </a:solidFill>
              </a:rPr>
              <a:t>EtCO</a:t>
            </a:r>
            <a:r>
              <a:rPr lang="en-US" sz="2000" dirty="0">
                <a:solidFill>
                  <a:schemeClr val="tx1">
                    <a:lumMod val="50000"/>
                  </a:schemeClr>
                </a:solidFill>
              </a:rPr>
              <a:t>₂ dynamics during cardiac resuscitation, analogous to their research on sodium bicarbonate's impact.</a:t>
            </a:r>
          </a:p>
        </p:txBody>
      </p:sp>
      <p:pic>
        <p:nvPicPr>
          <p:cNvPr id="11" name="Picture 10">
            <a:extLst>
              <a:ext uri="{FF2B5EF4-FFF2-40B4-BE49-F238E27FC236}">
                <a16:creationId xmlns:a16="http://schemas.microsoft.com/office/drawing/2014/main" id="{7742717C-2610-B905-1DF2-814BC1B03D02}"/>
              </a:ext>
            </a:extLst>
          </p:cNvPr>
          <p:cNvPicPr>
            <a:picLocks noChangeAspect="1"/>
          </p:cNvPicPr>
          <p:nvPr/>
        </p:nvPicPr>
        <p:blipFill>
          <a:blip r:embed="rId4"/>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1868269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188D-A74A-0BFA-22A0-293DD4073796}"/>
              </a:ext>
            </a:extLst>
          </p:cNvPr>
          <p:cNvSpPr>
            <a:spLocks noGrp="1"/>
          </p:cNvSpPr>
          <p:nvPr>
            <p:ph type="title"/>
          </p:nvPr>
        </p:nvSpPr>
        <p:spPr>
          <a:xfrm>
            <a:off x="782149" y="828729"/>
            <a:ext cx="10515600" cy="838854"/>
          </a:xfrm>
        </p:spPr>
        <p:txBody>
          <a:bodyPr>
            <a:normAutofit fontScale="90000"/>
          </a:bodyPr>
          <a:lstStyle/>
          <a:p>
            <a:r>
              <a:rPr lang="en-US" b="1" dirty="0"/>
              <a:t>Examples of EtCO</a:t>
            </a:r>
            <a:r>
              <a:rPr lang="en-US" sz="2400" b="1" dirty="0"/>
              <a:t>2 </a:t>
            </a:r>
            <a:r>
              <a:rPr lang="en-US" b="1" dirty="0"/>
              <a:t>waveform Post Epinephrine</a:t>
            </a:r>
          </a:p>
        </p:txBody>
      </p:sp>
      <p:sp>
        <p:nvSpPr>
          <p:cNvPr id="5" name="Slide Number Placeholder 4">
            <a:extLst>
              <a:ext uri="{FF2B5EF4-FFF2-40B4-BE49-F238E27FC236}">
                <a16:creationId xmlns:a16="http://schemas.microsoft.com/office/drawing/2014/main" id="{23498EB6-F2BD-9C2B-63A3-67310C45C2B7}"/>
              </a:ext>
            </a:extLst>
          </p:cNvPr>
          <p:cNvSpPr>
            <a:spLocks noGrp="1"/>
          </p:cNvSpPr>
          <p:nvPr>
            <p:ph type="sldNum" sz="quarter" idx="12"/>
          </p:nvPr>
        </p:nvSpPr>
        <p:spPr/>
        <p:txBody>
          <a:bodyPr/>
          <a:lstStyle/>
          <a:p>
            <a:fld id="{DFA4CD3D-26C8-47FF-8D13-9B32BAAB4735}" type="slidenum">
              <a:rPr lang="en-US" smtClean="0"/>
              <a:t>12</a:t>
            </a:fld>
            <a:endParaRPr lang="en-US"/>
          </a:p>
        </p:txBody>
      </p:sp>
      <p:pic>
        <p:nvPicPr>
          <p:cNvPr id="6" name="Content Placeholder 4">
            <a:extLst>
              <a:ext uri="{FF2B5EF4-FFF2-40B4-BE49-F238E27FC236}">
                <a16:creationId xmlns:a16="http://schemas.microsoft.com/office/drawing/2014/main" id="{0B7E5E7A-171F-7918-554E-8E001B3FD4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2425" y="1342970"/>
            <a:ext cx="7950918" cy="4770551"/>
          </a:xfrm>
        </p:spPr>
      </p:pic>
      <p:pic>
        <p:nvPicPr>
          <p:cNvPr id="7" name="Picture 6">
            <a:extLst>
              <a:ext uri="{FF2B5EF4-FFF2-40B4-BE49-F238E27FC236}">
                <a16:creationId xmlns:a16="http://schemas.microsoft.com/office/drawing/2014/main" id="{903A15BB-ACD4-CCD1-5BF9-08E05C38AC08}"/>
              </a:ext>
            </a:extLst>
          </p:cNvPr>
          <p:cNvPicPr>
            <a:picLocks noChangeAspect="1"/>
          </p:cNvPicPr>
          <p:nvPr/>
        </p:nvPicPr>
        <p:blipFill>
          <a:blip r:embed="rId3"/>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2020535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9886-7D93-96C0-B863-20D8F16BAAE1}"/>
              </a:ext>
            </a:extLst>
          </p:cNvPr>
          <p:cNvSpPr>
            <a:spLocks noGrp="1"/>
          </p:cNvSpPr>
          <p:nvPr>
            <p:ph type="title"/>
          </p:nvPr>
        </p:nvSpPr>
        <p:spPr>
          <a:xfrm>
            <a:off x="838200" y="869317"/>
            <a:ext cx="10515600" cy="838854"/>
          </a:xfrm>
        </p:spPr>
        <p:txBody>
          <a:bodyPr>
            <a:normAutofit/>
          </a:bodyPr>
          <a:lstStyle/>
          <a:p>
            <a:r>
              <a:rPr lang="en-US" sz="2400" b="1" i="0" u="none" strike="noStrike" baseline="0" dirty="0">
                <a:latin typeface="CMR12"/>
              </a:rPr>
              <a:t>Example plot for a ROSC patient, showing the calculation of ΔEtCO</a:t>
            </a:r>
            <a:r>
              <a:rPr lang="en-US" sz="2400" b="1" i="0" u="none" strike="noStrike" baseline="0" dirty="0">
                <a:latin typeface="CMR8"/>
              </a:rPr>
              <a:t>2 peak</a:t>
            </a:r>
            <a:r>
              <a:rPr lang="en-US" sz="2400" b="1" i="0" u="none" strike="noStrike" baseline="0" dirty="0">
                <a:latin typeface="CMR12"/>
              </a:rPr>
              <a:t>,</a:t>
            </a:r>
            <a:br>
              <a:rPr lang="en-US" sz="2400" b="1" i="0" u="none" strike="noStrike" baseline="0" dirty="0">
                <a:latin typeface="CMR12"/>
              </a:rPr>
            </a:br>
            <a:r>
              <a:rPr lang="en-US" sz="2400" b="1" i="0" u="none" strike="noStrike" baseline="0" dirty="0" err="1">
                <a:latin typeface="CMMI12"/>
              </a:rPr>
              <a:t>T</a:t>
            </a:r>
            <a:r>
              <a:rPr lang="en-US" sz="2400" b="1" i="0" u="none" strike="noStrike" baseline="0" dirty="0" err="1">
                <a:latin typeface="CMR8"/>
              </a:rPr>
              <a:t>lag</a:t>
            </a:r>
            <a:r>
              <a:rPr lang="en-US" sz="2400" b="1" i="0" u="none" strike="noStrike" baseline="0" dirty="0">
                <a:latin typeface="CMR12"/>
              </a:rPr>
              <a:t>, </a:t>
            </a:r>
            <a:r>
              <a:rPr lang="en-US" sz="2400" b="1" i="0" u="none" strike="noStrike" baseline="0" dirty="0" err="1">
                <a:latin typeface="CMMI12"/>
              </a:rPr>
              <a:t>T</a:t>
            </a:r>
            <a:r>
              <a:rPr lang="en-US" sz="2400" b="1" i="0" u="none" strike="noStrike" baseline="0" dirty="0" err="1">
                <a:latin typeface="CMR8"/>
              </a:rPr>
              <a:t>peak</a:t>
            </a:r>
            <a:r>
              <a:rPr lang="en-US" sz="2400" b="1" i="0" u="none" strike="noStrike" baseline="0" dirty="0">
                <a:latin typeface="CMR12"/>
              </a:rPr>
              <a:t>, and </a:t>
            </a:r>
            <a:r>
              <a:rPr lang="en-US" sz="2400" b="1" i="0" u="none" strike="noStrike" baseline="0" dirty="0" err="1">
                <a:latin typeface="CMMI12"/>
              </a:rPr>
              <a:t>T</a:t>
            </a:r>
            <a:r>
              <a:rPr lang="en-US" sz="2400" b="1" i="0" u="none" strike="noStrike" baseline="0" dirty="0" err="1">
                <a:latin typeface="CMR8"/>
              </a:rPr>
              <a:t>duration</a:t>
            </a:r>
            <a:r>
              <a:rPr lang="en-US" sz="2400" b="1" i="0" u="none" strike="noStrike" baseline="0" dirty="0">
                <a:latin typeface="CMR12"/>
              </a:rPr>
              <a:t>.</a:t>
            </a:r>
            <a:endParaRPr lang="en-US" sz="2400" b="1" dirty="0"/>
          </a:p>
        </p:txBody>
      </p:sp>
      <p:sp>
        <p:nvSpPr>
          <p:cNvPr id="5" name="Slide Number Placeholder 4">
            <a:extLst>
              <a:ext uri="{FF2B5EF4-FFF2-40B4-BE49-F238E27FC236}">
                <a16:creationId xmlns:a16="http://schemas.microsoft.com/office/drawing/2014/main" id="{6D5DD7FD-3BB2-39ED-22C1-2E5966BEE0C5}"/>
              </a:ext>
            </a:extLst>
          </p:cNvPr>
          <p:cNvSpPr>
            <a:spLocks noGrp="1"/>
          </p:cNvSpPr>
          <p:nvPr>
            <p:ph type="sldNum" sz="quarter" idx="12"/>
          </p:nvPr>
        </p:nvSpPr>
        <p:spPr/>
        <p:txBody>
          <a:bodyPr/>
          <a:lstStyle/>
          <a:p>
            <a:fld id="{DFA4CD3D-26C8-47FF-8D13-9B32BAAB4735}" type="slidenum">
              <a:rPr lang="en-US" smtClean="0"/>
              <a:t>13</a:t>
            </a:fld>
            <a:endParaRPr lang="en-US"/>
          </a:p>
        </p:txBody>
      </p:sp>
      <p:pic>
        <p:nvPicPr>
          <p:cNvPr id="6" name="Content Placeholder 4" descr="A graph with green and blue lines&#10;&#10;Description automatically generated">
            <a:extLst>
              <a:ext uri="{FF2B5EF4-FFF2-40B4-BE49-F238E27FC236}">
                <a16:creationId xmlns:a16="http://schemas.microsoft.com/office/drawing/2014/main" id="{118234E7-3499-E3DE-90C6-50F1D4F5F0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267"/>
          <a:stretch/>
        </p:blipFill>
        <p:spPr>
          <a:xfrm>
            <a:off x="2166257" y="1632856"/>
            <a:ext cx="8175172" cy="4597701"/>
          </a:xfrm>
          <a:prstGeom prst="rect">
            <a:avLst/>
          </a:prstGeom>
        </p:spPr>
      </p:pic>
      <p:pic>
        <p:nvPicPr>
          <p:cNvPr id="7" name="Picture 6">
            <a:extLst>
              <a:ext uri="{FF2B5EF4-FFF2-40B4-BE49-F238E27FC236}">
                <a16:creationId xmlns:a16="http://schemas.microsoft.com/office/drawing/2014/main" id="{33771B98-735B-FDFB-FD55-DFD2C27D664F}"/>
              </a:ext>
            </a:extLst>
          </p:cNvPr>
          <p:cNvPicPr>
            <a:picLocks noChangeAspect="1"/>
          </p:cNvPicPr>
          <p:nvPr/>
        </p:nvPicPr>
        <p:blipFill>
          <a:blip r:embed="rId3"/>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3205461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64BB8-C425-6643-D776-CFCF0AF9D9F3}"/>
              </a:ext>
            </a:extLst>
          </p:cNvPr>
          <p:cNvSpPr>
            <a:spLocks noGrp="1"/>
          </p:cNvSpPr>
          <p:nvPr>
            <p:ph type="title"/>
          </p:nvPr>
        </p:nvSpPr>
        <p:spPr/>
        <p:txBody>
          <a:bodyPr/>
          <a:lstStyle/>
          <a:p>
            <a:r>
              <a:rPr lang="en-US" b="1" dirty="0"/>
              <a:t>Observations </a:t>
            </a:r>
          </a:p>
        </p:txBody>
      </p:sp>
      <p:pic>
        <p:nvPicPr>
          <p:cNvPr id="7" name="Content Placeholder 6">
            <a:extLst>
              <a:ext uri="{FF2B5EF4-FFF2-40B4-BE49-F238E27FC236}">
                <a16:creationId xmlns:a16="http://schemas.microsoft.com/office/drawing/2014/main" id="{59023549-0350-D0E7-7BBD-01D36A5AFE7D}"/>
              </a:ext>
            </a:extLst>
          </p:cNvPr>
          <p:cNvPicPr>
            <a:picLocks noGrp="1" noChangeAspect="1"/>
          </p:cNvPicPr>
          <p:nvPr>
            <p:ph idx="1"/>
          </p:nvPr>
        </p:nvPicPr>
        <p:blipFill>
          <a:blip r:embed="rId3"/>
          <a:stretch>
            <a:fillRect/>
          </a:stretch>
        </p:blipFill>
        <p:spPr>
          <a:xfrm>
            <a:off x="772220" y="2022231"/>
            <a:ext cx="10647560" cy="2813537"/>
          </a:xfrm>
        </p:spPr>
      </p:pic>
      <p:sp>
        <p:nvSpPr>
          <p:cNvPr id="5" name="Slide Number Placeholder 4">
            <a:extLst>
              <a:ext uri="{FF2B5EF4-FFF2-40B4-BE49-F238E27FC236}">
                <a16:creationId xmlns:a16="http://schemas.microsoft.com/office/drawing/2014/main" id="{E1C66662-4672-E76A-C936-49605D90BB34}"/>
              </a:ext>
            </a:extLst>
          </p:cNvPr>
          <p:cNvSpPr>
            <a:spLocks noGrp="1"/>
          </p:cNvSpPr>
          <p:nvPr>
            <p:ph type="sldNum" sz="quarter" idx="12"/>
          </p:nvPr>
        </p:nvSpPr>
        <p:spPr/>
        <p:txBody>
          <a:bodyPr/>
          <a:lstStyle/>
          <a:p>
            <a:fld id="{DFA4CD3D-26C8-47FF-8D13-9B32BAAB4735}" type="slidenum">
              <a:rPr lang="en-US" smtClean="0"/>
              <a:t>14</a:t>
            </a:fld>
            <a:endParaRPr lang="en-US"/>
          </a:p>
        </p:txBody>
      </p:sp>
      <p:sp>
        <p:nvSpPr>
          <p:cNvPr id="9" name="TextBox 8">
            <a:extLst>
              <a:ext uri="{FF2B5EF4-FFF2-40B4-BE49-F238E27FC236}">
                <a16:creationId xmlns:a16="http://schemas.microsoft.com/office/drawing/2014/main" id="{44A45FA2-41D2-40A8-F284-93E98066F9B4}"/>
              </a:ext>
            </a:extLst>
          </p:cNvPr>
          <p:cNvSpPr txBox="1"/>
          <p:nvPr/>
        </p:nvSpPr>
        <p:spPr>
          <a:xfrm>
            <a:off x="772220" y="5096082"/>
            <a:ext cx="10525529" cy="707886"/>
          </a:xfrm>
          <a:prstGeom prst="rect">
            <a:avLst/>
          </a:prstGeom>
          <a:noFill/>
        </p:spPr>
        <p:txBody>
          <a:bodyPr wrap="square">
            <a:spAutoFit/>
          </a:bodyPr>
          <a:lstStyle/>
          <a:p>
            <a:r>
              <a:rPr lang="en-US" sz="2000" dirty="0">
                <a:solidFill>
                  <a:schemeClr val="tx1">
                    <a:lumMod val="50000"/>
                  </a:schemeClr>
                </a:solidFill>
              </a:rPr>
              <a:t>The </a:t>
            </a:r>
            <a:r>
              <a:rPr lang="en-US" sz="2000" dirty="0">
                <a:solidFill>
                  <a:srgbClr val="C00000"/>
                </a:solidFill>
              </a:rPr>
              <a:t>Mann-Whitney test </a:t>
            </a:r>
            <a:r>
              <a:rPr lang="en-US" sz="2000" dirty="0">
                <a:solidFill>
                  <a:schemeClr val="tx1">
                    <a:lumMod val="50000"/>
                  </a:schemeClr>
                </a:solidFill>
              </a:rPr>
              <a:t>showed significant differences in </a:t>
            </a:r>
            <a:r>
              <a:rPr lang="en-US" sz="2000" b="1" dirty="0" err="1">
                <a:solidFill>
                  <a:schemeClr val="tx1">
                    <a:lumMod val="50000"/>
                  </a:schemeClr>
                </a:solidFill>
              </a:rPr>
              <a:t>Tduration</a:t>
            </a:r>
            <a:r>
              <a:rPr lang="en-US" sz="2000" dirty="0">
                <a:solidFill>
                  <a:schemeClr val="tx1">
                    <a:lumMod val="50000"/>
                  </a:schemeClr>
                </a:solidFill>
              </a:rPr>
              <a:t> and </a:t>
            </a:r>
            <a:r>
              <a:rPr lang="en-US" sz="2000" b="1" dirty="0">
                <a:solidFill>
                  <a:schemeClr val="tx1">
                    <a:lumMod val="50000"/>
                  </a:schemeClr>
                </a:solidFill>
              </a:rPr>
              <a:t>Proportional Change</a:t>
            </a:r>
            <a:r>
              <a:rPr lang="en-US" sz="2000" dirty="0">
                <a:solidFill>
                  <a:schemeClr val="tx1">
                    <a:lumMod val="50000"/>
                  </a:schemeClr>
                </a:solidFill>
              </a:rPr>
              <a:t>, while no significant differences were found for </a:t>
            </a:r>
            <a:r>
              <a:rPr lang="en-US" sz="2000" dirty="0" err="1">
                <a:solidFill>
                  <a:schemeClr val="tx1">
                    <a:lumMod val="50000"/>
                  </a:schemeClr>
                </a:solidFill>
              </a:rPr>
              <a:t>Tlag</a:t>
            </a:r>
            <a:r>
              <a:rPr lang="en-US" sz="2000" dirty="0">
                <a:solidFill>
                  <a:schemeClr val="tx1">
                    <a:lumMod val="50000"/>
                  </a:schemeClr>
                </a:solidFill>
              </a:rPr>
              <a:t> and </a:t>
            </a:r>
            <a:r>
              <a:rPr lang="en-US" sz="2000" dirty="0" err="1">
                <a:solidFill>
                  <a:schemeClr val="tx1">
                    <a:lumMod val="50000"/>
                  </a:schemeClr>
                </a:solidFill>
              </a:rPr>
              <a:t>Tpeak</a:t>
            </a:r>
            <a:r>
              <a:rPr lang="en-US" sz="2000" dirty="0">
                <a:solidFill>
                  <a:schemeClr val="tx1">
                    <a:lumMod val="50000"/>
                  </a:schemeClr>
                </a:solidFill>
              </a:rPr>
              <a:t>, with a p-value threshold of </a:t>
            </a:r>
            <a:r>
              <a:rPr lang="en-US" sz="2000" dirty="0">
                <a:solidFill>
                  <a:srgbClr val="C00000"/>
                </a:solidFill>
              </a:rPr>
              <a:t>0.05</a:t>
            </a:r>
            <a:r>
              <a:rPr lang="en-US" sz="2000" dirty="0">
                <a:solidFill>
                  <a:schemeClr val="tx1">
                    <a:lumMod val="50000"/>
                  </a:schemeClr>
                </a:solidFill>
              </a:rPr>
              <a:t>.</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503158C-8542-2D81-7C6F-533C67A18E5F}"/>
                  </a:ext>
                </a:extLst>
              </p14:cNvPr>
              <p14:cNvContentPartPr/>
              <p14:nvPr/>
            </p14:nvContentPartPr>
            <p14:xfrm>
              <a:off x="10188583" y="3242400"/>
              <a:ext cx="953640" cy="12600"/>
            </p14:xfrm>
          </p:contentPart>
        </mc:Choice>
        <mc:Fallback xmlns="">
          <p:pic>
            <p:nvPicPr>
              <p:cNvPr id="10" name="Ink 9">
                <a:extLst>
                  <a:ext uri="{FF2B5EF4-FFF2-40B4-BE49-F238E27FC236}">
                    <a16:creationId xmlns:a16="http://schemas.microsoft.com/office/drawing/2014/main" id="{F503158C-8542-2D81-7C6F-533C67A18E5F}"/>
                  </a:ext>
                </a:extLst>
              </p:cNvPr>
              <p:cNvPicPr/>
              <p:nvPr/>
            </p:nvPicPr>
            <p:blipFill>
              <a:blip r:embed="rId5"/>
              <a:stretch>
                <a:fillRect/>
              </a:stretch>
            </p:blipFill>
            <p:spPr>
              <a:xfrm>
                <a:off x="10134583" y="3134760"/>
                <a:ext cx="10612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59E2EB70-250C-7A5E-F60A-FA3EBDFA31FE}"/>
                  </a:ext>
                </a:extLst>
              </p14:cNvPr>
              <p14:cNvContentPartPr/>
              <p14:nvPr/>
            </p14:nvContentPartPr>
            <p14:xfrm>
              <a:off x="10133863" y="3254640"/>
              <a:ext cx="1022040" cy="360"/>
            </p14:xfrm>
          </p:contentPart>
        </mc:Choice>
        <mc:Fallback xmlns="">
          <p:pic>
            <p:nvPicPr>
              <p:cNvPr id="11" name="Ink 10">
                <a:extLst>
                  <a:ext uri="{FF2B5EF4-FFF2-40B4-BE49-F238E27FC236}">
                    <a16:creationId xmlns:a16="http://schemas.microsoft.com/office/drawing/2014/main" id="{59E2EB70-250C-7A5E-F60A-FA3EBDFA31FE}"/>
                  </a:ext>
                </a:extLst>
              </p:cNvPr>
              <p:cNvPicPr/>
              <p:nvPr/>
            </p:nvPicPr>
            <p:blipFill>
              <a:blip r:embed="rId7"/>
              <a:stretch>
                <a:fillRect/>
              </a:stretch>
            </p:blipFill>
            <p:spPr>
              <a:xfrm>
                <a:off x="10080223" y="3147000"/>
                <a:ext cx="1129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6B8F5D06-A346-BBAD-87C6-74381042664D}"/>
                  </a:ext>
                </a:extLst>
              </p14:cNvPr>
              <p14:cNvContentPartPr/>
              <p14:nvPr/>
            </p14:nvContentPartPr>
            <p14:xfrm>
              <a:off x="10264543" y="3570000"/>
              <a:ext cx="837720" cy="33840"/>
            </p14:xfrm>
          </p:contentPart>
        </mc:Choice>
        <mc:Fallback xmlns="">
          <p:pic>
            <p:nvPicPr>
              <p:cNvPr id="13" name="Ink 12">
                <a:extLst>
                  <a:ext uri="{FF2B5EF4-FFF2-40B4-BE49-F238E27FC236}">
                    <a16:creationId xmlns:a16="http://schemas.microsoft.com/office/drawing/2014/main" id="{6B8F5D06-A346-BBAD-87C6-74381042664D}"/>
                  </a:ext>
                </a:extLst>
              </p:cNvPr>
              <p:cNvPicPr/>
              <p:nvPr/>
            </p:nvPicPr>
            <p:blipFill>
              <a:blip r:embed="rId9"/>
              <a:stretch>
                <a:fillRect/>
              </a:stretch>
            </p:blipFill>
            <p:spPr>
              <a:xfrm>
                <a:off x="10210903" y="3462000"/>
                <a:ext cx="945360" cy="249480"/>
              </a:xfrm>
              <a:prstGeom prst="rect">
                <a:avLst/>
              </a:prstGeom>
            </p:spPr>
          </p:pic>
        </mc:Fallback>
      </mc:AlternateContent>
      <p:pic>
        <p:nvPicPr>
          <p:cNvPr id="14" name="Picture 13">
            <a:extLst>
              <a:ext uri="{FF2B5EF4-FFF2-40B4-BE49-F238E27FC236}">
                <a16:creationId xmlns:a16="http://schemas.microsoft.com/office/drawing/2014/main" id="{515C3E63-021B-C182-BD09-2C8C36CDFDF1}"/>
              </a:ext>
            </a:extLst>
          </p:cNvPr>
          <p:cNvPicPr>
            <a:picLocks noChangeAspect="1"/>
          </p:cNvPicPr>
          <p:nvPr/>
        </p:nvPicPr>
        <p:blipFill>
          <a:blip r:embed="rId10"/>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1807301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03544-BC1E-A15E-014C-20E76C46D5A7}"/>
              </a:ext>
            </a:extLst>
          </p:cNvPr>
          <p:cNvSpPr>
            <a:spLocks noGrp="1"/>
          </p:cNvSpPr>
          <p:nvPr>
            <p:ph type="title"/>
          </p:nvPr>
        </p:nvSpPr>
        <p:spPr>
          <a:xfrm>
            <a:off x="782149" y="847971"/>
            <a:ext cx="10515600" cy="838854"/>
          </a:xfrm>
        </p:spPr>
        <p:txBody>
          <a:bodyPr>
            <a:noAutofit/>
          </a:bodyPr>
          <a:lstStyle/>
          <a:p>
            <a:r>
              <a:rPr lang="en-US" sz="2800" b="1" dirty="0"/>
              <a:t>Schematic Representation of Post Epi Results for ROSC and Non ROSC group.</a:t>
            </a:r>
          </a:p>
        </p:txBody>
      </p:sp>
      <p:pic>
        <p:nvPicPr>
          <p:cNvPr id="8" name="Content Placeholder 7" descr="A diagram of a normal distribution&#10;&#10;Description automatically generated">
            <a:extLst>
              <a:ext uri="{FF2B5EF4-FFF2-40B4-BE49-F238E27FC236}">
                <a16:creationId xmlns:a16="http://schemas.microsoft.com/office/drawing/2014/main" id="{239743D3-FD50-D502-246A-79E6652C09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1625" y="1686825"/>
            <a:ext cx="7925403" cy="4609586"/>
          </a:xfrm>
        </p:spPr>
      </p:pic>
      <p:sp>
        <p:nvSpPr>
          <p:cNvPr id="5" name="Slide Number Placeholder 4">
            <a:extLst>
              <a:ext uri="{FF2B5EF4-FFF2-40B4-BE49-F238E27FC236}">
                <a16:creationId xmlns:a16="http://schemas.microsoft.com/office/drawing/2014/main" id="{DAB245C9-E08B-32A6-8613-CB7D06243539}"/>
              </a:ext>
            </a:extLst>
          </p:cNvPr>
          <p:cNvSpPr>
            <a:spLocks noGrp="1"/>
          </p:cNvSpPr>
          <p:nvPr>
            <p:ph type="sldNum" sz="quarter" idx="12"/>
          </p:nvPr>
        </p:nvSpPr>
        <p:spPr/>
        <p:txBody>
          <a:bodyPr/>
          <a:lstStyle/>
          <a:p>
            <a:fld id="{DFA4CD3D-26C8-47FF-8D13-9B32BAAB4735}" type="slidenum">
              <a:rPr lang="en-US" smtClean="0"/>
              <a:t>15</a:t>
            </a:fld>
            <a:endParaRPr lang="en-US"/>
          </a:p>
        </p:txBody>
      </p:sp>
      <p:pic>
        <p:nvPicPr>
          <p:cNvPr id="9" name="Picture 8">
            <a:extLst>
              <a:ext uri="{FF2B5EF4-FFF2-40B4-BE49-F238E27FC236}">
                <a16:creationId xmlns:a16="http://schemas.microsoft.com/office/drawing/2014/main" id="{02572F31-6D4E-2D29-DE97-E17DEADEB4C9}"/>
              </a:ext>
            </a:extLst>
          </p:cNvPr>
          <p:cNvPicPr>
            <a:picLocks noChangeAspect="1"/>
          </p:cNvPicPr>
          <p:nvPr/>
        </p:nvPicPr>
        <p:blipFill>
          <a:blip r:embed="rId3"/>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2210295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A9E1-AD19-D372-DFD5-2C8CCC08D415}"/>
              </a:ext>
            </a:extLst>
          </p:cNvPr>
          <p:cNvSpPr>
            <a:spLocks noGrp="1"/>
          </p:cNvSpPr>
          <p:nvPr>
            <p:ph type="title"/>
          </p:nvPr>
        </p:nvSpPr>
        <p:spPr>
          <a:xfrm>
            <a:off x="838200" y="826660"/>
            <a:ext cx="10515600" cy="838854"/>
          </a:xfrm>
        </p:spPr>
        <p:txBody>
          <a:bodyPr/>
          <a:lstStyle/>
          <a:p>
            <a:r>
              <a:rPr lang="en-US" b="1" dirty="0"/>
              <a:t>Feature Extraction</a:t>
            </a:r>
          </a:p>
        </p:txBody>
      </p:sp>
      <p:sp>
        <p:nvSpPr>
          <p:cNvPr id="3" name="Content Placeholder 2">
            <a:extLst>
              <a:ext uri="{FF2B5EF4-FFF2-40B4-BE49-F238E27FC236}">
                <a16:creationId xmlns:a16="http://schemas.microsoft.com/office/drawing/2014/main" id="{8AEADBC0-7317-D6D9-3807-AEB647E131FE}"/>
              </a:ext>
            </a:extLst>
          </p:cNvPr>
          <p:cNvSpPr>
            <a:spLocks noGrp="1"/>
          </p:cNvSpPr>
          <p:nvPr>
            <p:ph idx="1"/>
          </p:nvPr>
        </p:nvSpPr>
        <p:spPr>
          <a:xfrm>
            <a:off x="838200" y="1415144"/>
            <a:ext cx="10515600" cy="4761820"/>
          </a:xfrm>
        </p:spPr>
        <p:txBody>
          <a:bodyPr>
            <a:normAutofit lnSpcReduction="10000"/>
          </a:bodyPr>
          <a:lstStyle/>
          <a:p>
            <a:pPr marL="0" indent="0">
              <a:lnSpc>
                <a:spcPct val="150000"/>
              </a:lnSpc>
              <a:buNone/>
            </a:pPr>
            <a:r>
              <a:rPr lang="en-US" sz="2000" dirty="0">
                <a:solidFill>
                  <a:schemeClr val="tx1">
                    <a:lumMod val="50000"/>
                  </a:schemeClr>
                </a:solidFill>
              </a:rPr>
              <a:t>Along with the existing dataset attributes, additional features like </a:t>
            </a:r>
            <a:r>
              <a:rPr lang="en-US" sz="2000" dirty="0">
                <a:solidFill>
                  <a:srgbClr val="C00000"/>
                </a:solidFill>
              </a:rPr>
              <a:t>slope, </a:t>
            </a:r>
            <a:r>
              <a:rPr lang="en-US" sz="2000" dirty="0" err="1">
                <a:solidFill>
                  <a:srgbClr val="C00000"/>
                </a:solidFill>
              </a:rPr>
              <a:t>Tlag</a:t>
            </a:r>
            <a:r>
              <a:rPr lang="en-US" sz="2000" dirty="0">
                <a:solidFill>
                  <a:srgbClr val="C00000"/>
                </a:solidFill>
              </a:rPr>
              <a:t>, </a:t>
            </a:r>
            <a:r>
              <a:rPr lang="en-US" sz="2000" dirty="0" err="1">
                <a:solidFill>
                  <a:srgbClr val="C00000"/>
                </a:solidFill>
              </a:rPr>
              <a:t>Tpeak</a:t>
            </a:r>
            <a:r>
              <a:rPr lang="en-US" sz="2000" dirty="0">
                <a:solidFill>
                  <a:srgbClr val="C00000"/>
                </a:solidFill>
              </a:rPr>
              <a:t>, </a:t>
            </a:r>
            <a:r>
              <a:rPr lang="en-US" sz="2000" dirty="0" err="1">
                <a:solidFill>
                  <a:srgbClr val="C00000"/>
                </a:solidFill>
              </a:rPr>
              <a:t>Tduration</a:t>
            </a:r>
            <a:r>
              <a:rPr lang="en-US" sz="2000" dirty="0">
                <a:solidFill>
                  <a:srgbClr val="C00000"/>
                </a:solidFill>
              </a:rPr>
              <a:t>, </a:t>
            </a:r>
            <a:r>
              <a:rPr lang="en-US" sz="2000" dirty="0">
                <a:solidFill>
                  <a:schemeClr val="tx1">
                    <a:lumMod val="50000"/>
                  </a:schemeClr>
                </a:solidFill>
              </a:rPr>
              <a:t>and</a:t>
            </a:r>
            <a:r>
              <a:rPr lang="en-US" sz="2000" dirty="0">
                <a:solidFill>
                  <a:srgbClr val="C00000"/>
                </a:solidFill>
              </a:rPr>
              <a:t> proportional change </a:t>
            </a:r>
            <a:r>
              <a:rPr lang="en-US" sz="2000" dirty="0">
                <a:solidFill>
                  <a:schemeClr val="tx1">
                    <a:lumMod val="50000"/>
                  </a:schemeClr>
                </a:solidFill>
              </a:rPr>
              <a:t>were introduced.</a:t>
            </a:r>
          </a:p>
          <a:p>
            <a:pPr marL="0" indent="0">
              <a:lnSpc>
                <a:spcPct val="150000"/>
              </a:lnSpc>
              <a:buNone/>
            </a:pPr>
            <a:r>
              <a:rPr lang="en-US" sz="2000" dirty="0">
                <a:solidFill>
                  <a:schemeClr val="tx1">
                    <a:lumMod val="50000"/>
                  </a:schemeClr>
                </a:solidFill>
              </a:rPr>
              <a:t>Identifying important features was done using two methods:</a:t>
            </a:r>
          </a:p>
          <a:p>
            <a:pPr marL="0" indent="0">
              <a:lnSpc>
                <a:spcPct val="150000"/>
              </a:lnSpc>
              <a:buNone/>
            </a:pPr>
            <a:r>
              <a:rPr lang="en-US" sz="2000" b="1" dirty="0">
                <a:solidFill>
                  <a:schemeClr val="tx1">
                    <a:lumMod val="50000"/>
                  </a:schemeClr>
                </a:solidFill>
              </a:rPr>
              <a:t>Odds Ratio - Logistic Regression</a:t>
            </a:r>
          </a:p>
          <a:p>
            <a:pPr marL="0" indent="0">
              <a:lnSpc>
                <a:spcPct val="150000"/>
              </a:lnSpc>
              <a:buNone/>
            </a:pPr>
            <a:r>
              <a:rPr lang="en-US" sz="2000" dirty="0">
                <a:solidFill>
                  <a:schemeClr val="tx1">
                    <a:lumMod val="50000"/>
                  </a:schemeClr>
                </a:solidFill>
              </a:rPr>
              <a:t>Odds ratio is obtained by exponentiating the regression coefficient from logistic regression, with the formula OR=eβ, where β is the estimated coefficient for the predictor variable.</a:t>
            </a:r>
          </a:p>
          <a:p>
            <a:pPr marL="0" indent="0">
              <a:lnSpc>
                <a:spcPct val="150000"/>
              </a:lnSpc>
              <a:buNone/>
            </a:pPr>
            <a:r>
              <a:rPr lang="en-US" sz="2000" b="1" dirty="0">
                <a:solidFill>
                  <a:schemeClr val="tx1">
                    <a:lumMod val="50000"/>
                  </a:schemeClr>
                </a:solidFill>
              </a:rPr>
              <a:t>Feature Importance - Random Forest </a:t>
            </a:r>
          </a:p>
          <a:p>
            <a:pPr marL="0" indent="0">
              <a:lnSpc>
                <a:spcPct val="150000"/>
              </a:lnSpc>
              <a:buNone/>
            </a:pPr>
            <a:r>
              <a:rPr lang="en-US" sz="2000" dirty="0"/>
              <a:t>Obtained by evaluating how much each feature contributes to the reduction in model error, based on the improvement in prediction accuracy when splitting the data at each feature.</a:t>
            </a:r>
            <a:endParaRPr lang="en-US" sz="2000" dirty="0">
              <a:solidFill>
                <a:schemeClr val="tx1">
                  <a:lumMod val="50000"/>
                </a:schemeClr>
              </a:solidFill>
            </a:endParaRPr>
          </a:p>
        </p:txBody>
      </p:sp>
      <p:sp>
        <p:nvSpPr>
          <p:cNvPr id="5" name="Slide Number Placeholder 4">
            <a:extLst>
              <a:ext uri="{FF2B5EF4-FFF2-40B4-BE49-F238E27FC236}">
                <a16:creationId xmlns:a16="http://schemas.microsoft.com/office/drawing/2014/main" id="{D3EB4E69-E9D9-424F-EB3B-C51E1090716A}"/>
              </a:ext>
            </a:extLst>
          </p:cNvPr>
          <p:cNvSpPr>
            <a:spLocks noGrp="1"/>
          </p:cNvSpPr>
          <p:nvPr>
            <p:ph type="sldNum" sz="quarter" idx="12"/>
          </p:nvPr>
        </p:nvSpPr>
        <p:spPr/>
        <p:txBody>
          <a:bodyPr/>
          <a:lstStyle/>
          <a:p>
            <a:fld id="{DFA4CD3D-26C8-47FF-8D13-9B32BAAB4735}" type="slidenum">
              <a:rPr lang="en-US" smtClean="0"/>
              <a:t>16</a:t>
            </a:fld>
            <a:endParaRPr lang="en-US"/>
          </a:p>
        </p:txBody>
      </p:sp>
      <p:pic>
        <p:nvPicPr>
          <p:cNvPr id="6" name="Picture 5">
            <a:extLst>
              <a:ext uri="{FF2B5EF4-FFF2-40B4-BE49-F238E27FC236}">
                <a16:creationId xmlns:a16="http://schemas.microsoft.com/office/drawing/2014/main" id="{5987BF8F-20E7-90BB-587A-D1A3D4B140F9}"/>
              </a:ext>
            </a:extLst>
          </p:cNvPr>
          <p:cNvPicPr>
            <a:picLocks noChangeAspect="1"/>
          </p:cNvPicPr>
          <p:nvPr/>
        </p:nvPicPr>
        <p:blipFill>
          <a:blip r:embed="rId3"/>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1233887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0488-49A2-A579-7CBE-CED1F133B8AA}"/>
              </a:ext>
            </a:extLst>
          </p:cNvPr>
          <p:cNvSpPr>
            <a:spLocks noGrp="1"/>
          </p:cNvSpPr>
          <p:nvPr>
            <p:ph type="title"/>
          </p:nvPr>
        </p:nvSpPr>
        <p:spPr>
          <a:xfrm>
            <a:off x="468086" y="986042"/>
            <a:ext cx="10515600" cy="838854"/>
          </a:xfrm>
        </p:spPr>
        <p:txBody>
          <a:bodyPr/>
          <a:lstStyle/>
          <a:p>
            <a:r>
              <a:rPr lang="en-US" b="1" dirty="0"/>
              <a:t>Odds Ratio</a:t>
            </a:r>
          </a:p>
        </p:txBody>
      </p:sp>
      <p:pic>
        <p:nvPicPr>
          <p:cNvPr id="7" name="Content Placeholder 6" descr="A graph with different colored bars&#10;&#10;Description automatically generated">
            <a:extLst>
              <a:ext uri="{FF2B5EF4-FFF2-40B4-BE49-F238E27FC236}">
                <a16:creationId xmlns:a16="http://schemas.microsoft.com/office/drawing/2014/main" id="{381165F3-826B-7B8E-DAD3-F956505D45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0634" y="550417"/>
            <a:ext cx="7125452" cy="5321541"/>
          </a:xfrm>
        </p:spPr>
      </p:pic>
      <p:sp>
        <p:nvSpPr>
          <p:cNvPr id="5" name="Slide Number Placeholder 4">
            <a:extLst>
              <a:ext uri="{FF2B5EF4-FFF2-40B4-BE49-F238E27FC236}">
                <a16:creationId xmlns:a16="http://schemas.microsoft.com/office/drawing/2014/main" id="{93B5F42C-378F-57F8-437A-6042FE8C4E78}"/>
              </a:ext>
            </a:extLst>
          </p:cNvPr>
          <p:cNvSpPr>
            <a:spLocks noGrp="1"/>
          </p:cNvSpPr>
          <p:nvPr>
            <p:ph type="sldNum" sz="quarter" idx="12"/>
          </p:nvPr>
        </p:nvSpPr>
        <p:spPr/>
        <p:txBody>
          <a:bodyPr/>
          <a:lstStyle/>
          <a:p>
            <a:fld id="{DFA4CD3D-26C8-47FF-8D13-9B32BAAB4735}" type="slidenum">
              <a:rPr lang="en-US" smtClean="0"/>
              <a:t>17</a:t>
            </a:fld>
            <a:endParaRPr lang="en-US"/>
          </a:p>
        </p:txBody>
      </p:sp>
      <p:sp>
        <p:nvSpPr>
          <p:cNvPr id="9" name="TextBox 8">
            <a:extLst>
              <a:ext uri="{FF2B5EF4-FFF2-40B4-BE49-F238E27FC236}">
                <a16:creationId xmlns:a16="http://schemas.microsoft.com/office/drawing/2014/main" id="{8FFDEFBA-5881-8484-4A13-AB73D9063A93}"/>
              </a:ext>
            </a:extLst>
          </p:cNvPr>
          <p:cNvSpPr txBox="1"/>
          <p:nvPr/>
        </p:nvSpPr>
        <p:spPr>
          <a:xfrm>
            <a:off x="468086" y="2260521"/>
            <a:ext cx="3298374" cy="1938992"/>
          </a:xfrm>
          <a:prstGeom prst="rect">
            <a:avLst/>
          </a:prstGeom>
          <a:noFill/>
        </p:spPr>
        <p:txBody>
          <a:bodyPr wrap="square">
            <a:spAutoFit/>
          </a:bodyPr>
          <a:lstStyle/>
          <a:p>
            <a:r>
              <a:rPr lang="en-US" sz="2000" dirty="0">
                <a:solidFill>
                  <a:schemeClr val="tx1">
                    <a:lumMod val="50000"/>
                  </a:schemeClr>
                </a:solidFill>
              </a:rPr>
              <a:t>The chart illustrates that "</a:t>
            </a:r>
            <a:r>
              <a:rPr lang="en-US" sz="2000" dirty="0" err="1">
                <a:solidFill>
                  <a:schemeClr val="tx1">
                    <a:lumMod val="50000"/>
                  </a:schemeClr>
                </a:solidFill>
              </a:rPr>
              <a:t>frhyem_shock</a:t>
            </a:r>
            <a:r>
              <a:rPr lang="en-US" sz="2000" dirty="0">
                <a:solidFill>
                  <a:schemeClr val="tx1">
                    <a:lumMod val="50000"/>
                  </a:schemeClr>
                </a:solidFill>
              </a:rPr>
              <a:t>[2.8]“ and "EtCO2_slope[1.8]" are the most significant features, with higher odds ratios for predicting ROSC.</a:t>
            </a:r>
          </a:p>
        </p:txBody>
      </p:sp>
      <p:pic>
        <p:nvPicPr>
          <p:cNvPr id="10" name="Picture 9">
            <a:extLst>
              <a:ext uri="{FF2B5EF4-FFF2-40B4-BE49-F238E27FC236}">
                <a16:creationId xmlns:a16="http://schemas.microsoft.com/office/drawing/2014/main" id="{19EE5B41-AC43-B7A0-71DA-F3C10EBA0F23}"/>
              </a:ext>
            </a:extLst>
          </p:cNvPr>
          <p:cNvPicPr>
            <a:picLocks noChangeAspect="1"/>
          </p:cNvPicPr>
          <p:nvPr/>
        </p:nvPicPr>
        <p:blipFill>
          <a:blip r:embed="rId4"/>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296626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62BAA-7CDA-CADE-6A0A-DBC95E195144}"/>
              </a:ext>
            </a:extLst>
          </p:cNvPr>
          <p:cNvSpPr>
            <a:spLocks noGrp="1"/>
          </p:cNvSpPr>
          <p:nvPr>
            <p:ph type="title"/>
          </p:nvPr>
        </p:nvSpPr>
        <p:spPr>
          <a:xfrm>
            <a:off x="782149" y="838173"/>
            <a:ext cx="10515600" cy="838854"/>
          </a:xfrm>
        </p:spPr>
        <p:txBody>
          <a:bodyPr/>
          <a:lstStyle/>
          <a:p>
            <a:r>
              <a:rPr lang="en-US" b="1" dirty="0"/>
              <a:t>Feature Importance</a:t>
            </a:r>
          </a:p>
        </p:txBody>
      </p:sp>
      <p:pic>
        <p:nvPicPr>
          <p:cNvPr id="7" name="Content Placeholder 6" descr="A graph with different colored bars&#10;&#10;Description automatically generated">
            <a:extLst>
              <a:ext uri="{FF2B5EF4-FFF2-40B4-BE49-F238E27FC236}">
                <a16:creationId xmlns:a16="http://schemas.microsoft.com/office/drawing/2014/main" id="{6612611B-A39E-41F9-132F-CC3E4201B3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0" y="1380844"/>
            <a:ext cx="5812971" cy="4643324"/>
          </a:xfrm>
        </p:spPr>
      </p:pic>
      <p:sp>
        <p:nvSpPr>
          <p:cNvPr id="5" name="Slide Number Placeholder 4">
            <a:extLst>
              <a:ext uri="{FF2B5EF4-FFF2-40B4-BE49-F238E27FC236}">
                <a16:creationId xmlns:a16="http://schemas.microsoft.com/office/drawing/2014/main" id="{F0F8AB11-7765-099F-5661-E3ACA529F87B}"/>
              </a:ext>
            </a:extLst>
          </p:cNvPr>
          <p:cNvSpPr>
            <a:spLocks noGrp="1"/>
          </p:cNvSpPr>
          <p:nvPr>
            <p:ph type="sldNum" sz="quarter" idx="12"/>
          </p:nvPr>
        </p:nvSpPr>
        <p:spPr/>
        <p:txBody>
          <a:bodyPr/>
          <a:lstStyle/>
          <a:p>
            <a:fld id="{DFA4CD3D-26C8-47FF-8D13-9B32BAAB4735}" type="slidenum">
              <a:rPr lang="en-US" smtClean="0"/>
              <a:t>18</a:t>
            </a:fld>
            <a:endParaRPr lang="en-US"/>
          </a:p>
        </p:txBody>
      </p:sp>
      <p:sp>
        <p:nvSpPr>
          <p:cNvPr id="9" name="TextBox 8">
            <a:extLst>
              <a:ext uri="{FF2B5EF4-FFF2-40B4-BE49-F238E27FC236}">
                <a16:creationId xmlns:a16="http://schemas.microsoft.com/office/drawing/2014/main" id="{1142D096-5541-4ECD-82DC-4091657DF16C}"/>
              </a:ext>
            </a:extLst>
          </p:cNvPr>
          <p:cNvSpPr txBox="1"/>
          <p:nvPr/>
        </p:nvSpPr>
        <p:spPr>
          <a:xfrm>
            <a:off x="511629" y="1951672"/>
            <a:ext cx="4936215" cy="2554545"/>
          </a:xfrm>
          <a:prstGeom prst="rect">
            <a:avLst/>
          </a:prstGeom>
          <a:noFill/>
        </p:spPr>
        <p:txBody>
          <a:bodyPr wrap="square">
            <a:spAutoFit/>
          </a:bodyPr>
          <a:lstStyle/>
          <a:p>
            <a:pPr marL="285750" indent="-285750">
              <a:buFont typeface="Wingdings" panose="05000000000000000000" pitchFamily="2" charset="2"/>
              <a:buChar char="Ø"/>
            </a:pPr>
            <a:r>
              <a:rPr lang="en-US" sz="2000" dirty="0">
                <a:solidFill>
                  <a:schemeClr val="tx1">
                    <a:lumMod val="50000"/>
                  </a:schemeClr>
                </a:solidFill>
              </a:rPr>
              <a:t>The first five features are all derived from EtCO2 values, emphasizing the significance of EtCO2 dynamics in predicting resuscitation outcomes, while the sixth feature, "</a:t>
            </a:r>
            <a:r>
              <a:rPr lang="en-US" sz="2000" dirty="0" err="1">
                <a:solidFill>
                  <a:schemeClr val="tx1">
                    <a:lumMod val="50000"/>
                  </a:schemeClr>
                </a:solidFill>
              </a:rPr>
              <a:t>fryhem_shock</a:t>
            </a:r>
            <a:r>
              <a:rPr lang="en-US" sz="2000" dirty="0">
                <a:solidFill>
                  <a:schemeClr val="tx1">
                    <a:lumMod val="50000"/>
                  </a:schemeClr>
                </a:solidFill>
              </a:rPr>
              <a:t>," pertains to the initial rhythm type. </a:t>
            </a:r>
          </a:p>
          <a:p>
            <a:pPr marL="285750" indent="-285750">
              <a:buFont typeface="Wingdings" panose="05000000000000000000" pitchFamily="2" charset="2"/>
              <a:buChar char="Ø"/>
            </a:pPr>
            <a:r>
              <a:rPr lang="en-US" sz="2000" dirty="0">
                <a:solidFill>
                  <a:schemeClr val="tx1">
                    <a:lumMod val="50000"/>
                  </a:schemeClr>
                </a:solidFill>
              </a:rPr>
              <a:t>These results align with the findings from the odds ratio analysis.</a:t>
            </a:r>
          </a:p>
        </p:txBody>
      </p:sp>
      <p:pic>
        <p:nvPicPr>
          <p:cNvPr id="10" name="Picture 9">
            <a:extLst>
              <a:ext uri="{FF2B5EF4-FFF2-40B4-BE49-F238E27FC236}">
                <a16:creationId xmlns:a16="http://schemas.microsoft.com/office/drawing/2014/main" id="{5D2CD3A4-9400-634E-0207-6DE381FE31CE}"/>
              </a:ext>
            </a:extLst>
          </p:cNvPr>
          <p:cNvPicPr>
            <a:picLocks noChangeAspect="1"/>
          </p:cNvPicPr>
          <p:nvPr/>
        </p:nvPicPr>
        <p:blipFill>
          <a:blip r:embed="rId4"/>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3260831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E4D0C-453B-73DD-B922-109146693A95}"/>
              </a:ext>
            </a:extLst>
          </p:cNvPr>
          <p:cNvSpPr>
            <a:spLocks noGrp="1"/>
          </p:cNvSpPr>
          <p:nvPr>
            <p:ph type="title"/>
          </p:nvPr>
        </p:nvSpPr>
        <p:spPr>
          <a:xfrm>
            <a:off x="782149" y="844528"/>
            <a:ext cx="10515600" cy="838854"/>
          </a:xfrm>
        </p:spPr>
        <p:txBody>
          <a:bodyPr/>
          <a:lstStyle/>
          <a:p>
            <a:r>
              <a:rPr lang="en-US" b="1" dirty="0"/>
              <a:t>Predictive Modelling for ROSC/Non ROSC</a:t>
            </a:r>
          </a:p>
        </p:txBody>
      </p:sp>
      <p:sp>
        <p:nvSpPr>
          <p:cNvPr id="5" name="Slide Number Placeholder 4">
            <a:extLst>
              <a:ext uri="{FF2B5EF4-FFF2-40B4-BE49-F238E27FC236}">
                <a16:creationId xmlns:a16="http://schemas.microsoft.com/office/drawing/2014/main" id="{A5B994B1-E218-B3C5-52B4-D5B48F256D56}"/>
              </a:ext>
            </a:extLst>
          </p:cNvPr>
          <p:cNvSpPr>
            <a:spLocks noGrp="1"/>
          </p:cNvSpPr>
          <p:nvPr>
            <p:ph type="sldNum" sz="quarter" idx="12"/>
          </p:nvPr>
        </p:nvSpPr>
        <p:spPr/>
        <p:txBody>
          <a:bodyPr/>
          <a:lstStyle/>
          <a:p>
            <a:fld id="{DFA4CD3D-26C8-47FF-8D13-9B32BAAB4735}" type="slidenum">
              <a:rPr lang="en-US" smtClean="0"/>
              <a:t>19</a:t>
            </a:fld>
            <a:endParaRPr lang="en-US"/>
          </a:p>
        </p:txBody>
      </p:sp>
      <p:sp>
        <p:nvSpPr>
          <p:cNvPr id="6" name="Rectangle 1">
            <a:extLst>
              <a:ext uri="{FF2B5EF4-FFF2-40B4-BE49-F238E27FC236}">
                <a16:creationId xmlns:a16="http://schemas.microsoft.com/office/drawing/2014/main" id="{DA5B9BA1-E75D-0AA5-E9C4-2B589E1060FC}"/>
              </a:ext>
            </a:extLst>
          </p:cNvPr>
          <p:cNvSpPr>
            <a:spLocks noGrp="1" noChangeArrowheads="1"/>
          </p:cNvSpPr>
          <p:nvPr>
            <p:ph idx="1"/>
          </p:nvPr>
        </p:nvSpPr>
        <p:spPr bwMode="auto">
          <a:xfrm>
            <a:off x="838200" y="1487787"/>
            <a:ext cx="10459549" cy="502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Model Selection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Logistic Regression</a:t>
            </a:r>
            <a:r>
              <a:rPr kumimoji="0" lang="en-US" altLang="en-US" sz="1800" b="0" i="0" u="none" strike="noStrike" cap="none" normalizeH="0" baseline="0" dirty="0">
                <a:ln>
                  <a:noFill/>
                </a:ln>
                <a:solidFill>
                  <a:schemeClr val="tx1"/>
                </a:solidFill>
                <a:effectLst/>
                <a:latin typeface="Arial" panose="020B0604020202020204" pitchFamily="34" charset="0"/>
              </a:rPr>
              <a:t>: A linear model trained with balanced class weights for comparison.</a:t>
            </a:r>
          </a:p>
          <a:p>
            <a:pPr eaLnBrk="0" fontAlgn="base" hangingPunct="0">
              <a:lnSpc>
                <a:spcPct val="150000"/>
              </a:lnSpc>
              <a:spcBef>
                <a:spcPct val="0"/>
              </a:spcBef>
              <a:spcAft>
                <a:spcPct val="0"/>
              </a:spcAft>
              <a:buFont typeface="Wingdings" panose="05000000000000000000" pitchFamily="2" charset="2"/>
              <a:buChar char="Ø"/>
            </a:pPr>
            <a:r>
              <a:rPr kumimoji="0" lang="en-US" altLang="en-US" sz="1800" b="1" i="0" u="none" strike="noStrike" cap="none" normalizeH="0" baseline="0" dirty="0">
                <a:ln>
                  <a:noFill/>
                </a:ln>
                <a:solidFill>
                  <a:schemeClr val="tx1"/>
                </a:solidFill>
                <a:effectLst/>
                <a:latin typeface="Arial" panose="020B0604020202020204" pitchFamily="34" charset="0"/>
              </a:rPr>
              <a:t>Random Forest Classifier</a:t>
            </a:r>
            <a:r>
              <a:rPr kumimoji="0" lang="en-US" altLang="en-US" sz="1800" b="0" i="0" u="none" strike="noStrike" cap="none" normalizeH="0" baseline="0" dirty="0">
                <a:ln>
                  <a:noFill/>
                </a:ln>
                <a:solidFill>
                  <a:schemeClr val="tx1"/>
                </a:solidFill>
                <a:effectLst/>
                <a:latin typeface="Arial" panose="020B0604020202020204" pitchFamily="34" charset="0"/>
              </a:rPr>
              <a:t>: Trained using the preprocessed data, capturing complex, non-linear relationships.</a:t>
            </a:r>
          </a:p>
          <a:p>
            <a:pPr marL="0" marR="0" lvl="0" indent="0" algn="l" defTabSz="914400" rtl="0" eaLnBrk="0" fontAlgn="base" latinLnBrk="0" hangingPunct="0">
              <a:lnSpc>
                <a:spcPct val="150000"/>
              </a:lnSpc>
              <a:spcBef>
                <a:spcPct val="0"/>
              </a:spcBef>
              <a:spcAft>
                <a:spcPct val="0"/>
              </a:spcAft>
              <a:buClrTx/>
              <a:buSzTx/>
              <a:buNone/>
              <a:tabLst/>
            </a:pPr>
            <a:r>
              <a:rPr lang="en-US" altLang="en-US" sz="2400" b="1" dirty="0">
                <a:latin typeface="Arial" panose="020B0604020202020204" pitchFamily="34" charset="0"/>
              </a:rPr>
              <a:t>Model Training:</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The models were trained using the processed dataset, ensuring the inclusion of features like </a:t>
            </a:r>
            <a:r>
              <a:rPr kumimoji="0" lang="en-US" altLang="en-US" sz="1800" b="1" i="0" u="none" strike="noStrike" cap="none" normalizeH="0" baseline="0" dirty="0">
                <a:ln>
                  <a:noFill/>
                </a:ln>
                <a:solidFill>
                  <a:schemeClr val="tx1"/>
                </a:solidFill>
                <a:effectLst/>
                <a:latin typeface="Arial" panose="020B0604020202020204" pitchFamily="34" charset="0"/>
              </a:rPr>
              <a:t>EtCO2 Slope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Tpeak</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Proportional Change</a:t>
            </a:r>
            <a:r>
              <a:rPr kumimoji="0" lang="en-US" altLang="en-US" sz="1800" b="0" i="0" u="none" strike="noStrike" cap="none" normalizeH="0" baseline="0" dirty="0">
                <a:ln>
                  <a:noFill/>
                </a:ln>
                <a:solidFill>
                  <a:schemeClr val="tx1"/>
                </a:solidFill>
                <a:effectLst/>
                <a:latin typeface="Arial" panose="020B0604020202020204" pitchFamily="34" charset="0"/>
              </a:rPr>
              <a:t>, and other temporal EtCO2 metrics.</a:t>
            </a:r>
          </a:p>
          <a:p>
            <a:pPr marL="0" marR="0" lvl="0" indent="0" algn="l" defTabSz="914400" rtl="0" eaLnBrk="0" fontAlgn="base" latinLnBrk="0" hangingPunct="0">
              <a:lnSpc>
                <a:spcPct val="150000"/>
              </a:lnSpc>
              <a:spcBef>
                <a:spcPct val="0"/>
              </a:spcBef>
              <a:spcAft>
                <a:spcPct val="0"/>
              </a:spcAft>
              <a:buClrTx/>
              <a:buSzTx/>
              <a:buNone/>
              <a:tabLst/>
            </a:pPr>
            <a:r>
              <a:rPr lang="en-US" altLang="en-US" sz="2400" b="1" dirty="0">
                <a:latin typeface="Arial" panose="020B0604020202020204" pitchFamily="34" charset="0"/>
              </a:rPr>
              <a:t>Model Evaluation:</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Performance was measured using </a:t>
            </a:r>
            <a:r>
              <a:rPr kumimoji="0" lang="en-US" altLang="en-US" sz="1800" b="1" i="0" u="none" strike="noStrike" cap="none" normalizeH="0" baseline="0" dirty="0">
                <a:ln>
                  <a:noFill/>
                </a:ln>
                <a:solidFill>
                  <a:schemeClr val="tx1"/>
                </a:solidFill>
                <a:effectLst/>
                <a:latin typeface="Arial" panose="020B0604020202020204" pitchFamily="34" charset="0"/>
              </a:rPr>
              <a:t>accuracy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precision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recall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F1-score</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AUC-ROC</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1" i="0" u="none" strike="noStrike" cap="none" normalizeH="0" baseline="0" dirty="0">
                <a:ln>
                  <a:noFill/>
                </a:ln>
                <a:solidFill>
                  <a:schemeClr val="tx1"/>
                </a:solidFill>
                <a:effectLst/>
                <a:latin typeface="Arial" panose="020B0604020202020204" pitchFamily="34" charset="0"/>
              </a:rPr>
              <a:t>ROC curve</a:t>
            </a:r>
            <a:r>
              <a:rPr kumimoji="0" lang="en-US" altLang="en-US" sz="1800" b="0" i="0" u="none" strike="noStrike" cap="none" normalizeH="0" baseline="0" dirty="0">
                <a:ln>
                  <a:noFill/>
                </a:ln>
                <a:solidFill>
                  <a:schemeClr val="tx1"/>
                </a:solidFill>
                <a:effectLst/>
                <a:latin typeface="Arial" panose="020B0604020202020204" pitchFamily="34" charset="0"/>
              </a:rPr>
              <a:t> was plotted for comparison between Random Forest and Logistic Regression.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1E9E155-636E-3747-36FC-90980B5621FE}"/>
              </a:ext>
            </a:extLst>
          </p:cNvPr>
          <p:cNvPicPr>
            <a:picLocks noChangeAspect="1"/>
          </p:cNvPicPr>
          <p:nvPr/>
        </p:nvPicPr>
        <p:blipFill>
          <a:blip r:embed="rId3"/>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1643253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A81EA-B133-60A4-27E6-3C73BCA58989}"/>
              </a:ext>
            </a:extLst>
          </p:cNvPr>
          <p:cNvSpPr>
            <a:spLocks noGrp="1"/>
          </p:cNvSpPr>
          <p:nvPr>
            <p:ph type="title"/>
          </p:nvPr>
        </p:nvSpPr>
        <p:spPr>
          <a:xfrm>
            <a:off x="782149" y="792041"/>
            <a:ext cx="10515600" cy="838854"/>
          </a:xfrm>
        </p:spPr>
        <p:txBody>
          <a:bodyPr/>
          <a:lstStyle/>
          <a:p>
            <a:r>
              <a:rPr lang="en-US" b="1" dirty="0">
                <a:cs typeface="Times New Roman" panose="02020603050405020304" pitchFamily="18" charset="0"/>
              </a:rPr>
              <a:t>End Tidal Capnography &amp; ROSC</a:t>
            </a:r>
          </a:p>
        </p:txBody>
      </p:sp>
      <p:pic>
        <p:nvPicPr>
          <p:cNvPr id="7" name="Content Placeholder 6">
            <a:extLst>
              <a:ext uri="{FF2B5EF4-FFF2-40B4-BE49-F238E27FC236}">
                <a16:creationId xmlns:a16="http://schemas.microsoft.com/office/drawing/2014/main" id="{5BA77E0C-ED45-1810-23A0-AD97DF028891}"/>
              </a:ext>
            </a:extLst>
          </p:cNvPr>
          <p:cNvPicPr>
            <a:picLocks noGrp="1" noChangeAspect="1"/>
          </p:cNvPicPr>
          <p:nvPr>
            <p:ph idx="1"/>
          </p:nvPr>
        </p:nvPicPr>
        <p:blipFill>
          <a:blip r:embed="rId3"/>
          <a:stretch>
            <a:fillRect/>
          </a:stretch>
        </p:blipFill>
        <p:spPr>
          <a:xfrm>
            <a:off x="6577403" y="1971863"/>
            <a:ext cx="5141076" cy="2231571"/>
          </a:xfrm>
        </p:spPr>
      </p:pic>
      <p:sp>
        <p:nvSpPr>
          <p:cNvPr id="5" name="Slide Number Placeholder 4">
            <a:extLst>
              <a:ext uri="{FF2B5EF4-FFF2-40B4-BE49-F238E27FC236}">
                <a16:creationId xmlns:a16="http://schemas.microsoft.com/office/drawing/2014/main" id="{59EABF33-4869-F584-4FBD-F76459E6F4DF}"/>
              </a:ext>
            </a:extLst>
          </p:cNvPr>
          <p:cNvSpPr>
            <a:spLocks noGrp="1"/>
          </p:cNvSpPr>
          <p:nvPr>
            <p:ph type="sldNum" sz="quarter" idx="12"/>
          </p:nvPr>
        </p:nvSpPr>
        <p:spPr/>
        <p:txBody>
          <a:bodyPr/>
          <a:lstStyle/>
          <a:p>
            <a:fld id="{DFA4CD3D-26C8-47FF-8D13-9B32BAAB4735}" type="slidenum">
              <a:rPr lang="en-US" smtClean="0"/>
              <a:t>2</a:t>
            </a:fld>
            <a:endParaRPr lang="en-US"/>
          </a:p>
        </p:txBody>
      </p:sp>
      <p:sp>
        <p:nvSpPr>
          <p:cNvPr id="9" name="TextBox 8">
            <a:extLst>
              <a:ext uri="{FF2B5EF4-FFF2-40B4-BE49-F238E27FC236}">
                <a16:creationId xmlns:a16="http://schemas.microsoft.com/office/drawing/2014/main" id="{962E40EB-1317-5D5A-651C-703B46D66F08}"/>
              </a:ext>
            </a:extLst>
          </p:cNvPr>
          <p:cNvSpPr txBox="1"/>
          <p:nvPr/>
        </p:nvSpPr>
        <p:spPr>
          <a:xfrm>
            <a:off x="483025" y="1824896"/>
            <a:ext cx="6094378" cy="317009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tx1">
                    <a:lumMod val="50000"/>
                  </a:schemeClr>
                </a:solidFill>
                <a:cs typeface="Times New Roman" panose="02020603050405020304" pitchFamily="18" charset="0"/>
              </a:rPr>
              <a:t>End-tidal capnography waveform is a simple graphic measurement of how much CO₂ a person is exhaling.</a:t>
            </a:r>
          </a:p>
          <a:p>
            <a:r>
              <a:rPr lang="en-US" sz="2000" dirty="0">
                <a:solidFill>
                  <a:schemeClr val="tx1">
                    <a:lumMod val="50000"/>
                  </a:schemeClr>
                </a:solidFill>
                <a:cs typeface="Times New Roman" panose="02020603050405020304" pitchFamily="18" charset="0"/>
              </a:rPr>
              <a:t> </a:t>
            </a:r>
          </a:p>
          <a:p>
            <a:pPr marL="285750" indent="-285750">
              <a:buFont typeface="Arial" panose="020B0604020202020204" pitchFamily="34" charset="0"/>
              <a:buChar char="•"/>
            </a:pPr>
            <a:r>
              <a:rPr lang="en-US" sz="2000" dirty="0">
                <a:solidFill>
                  <a:schemeClr val="tx1">
                    <a:lumMod val="50000"/>
                  </a:schemeClr>
                </a:solidFill>
                <a:cs typeface="Times New Roman" panose="02020603050405020304" pitchFamily="18" charset="0"/>
              </a:rPr>
              <a:t>The measurement at the end of the tide of respiration, the peak measurement at the very end of phase 3, is the </a:t>
            </a:r>
            <a:r>
              <a:rPr lang="en-US" sz="2000" b="1" dirty="0" err="1">
                <a:solidFill>
                  <a:srgbClr val="C00000"/>
                </a:solidFill>
                <a:cs typeface="Times New Roman" panose="02020603050405020304" pitchFamily="18" charset="0"/>
              </a:rPr>
              <a:t>EtCO</a:t>
            </a:r>
            <a:r>
              <a:rPr lang="en-US" sz="2000" b="1" dirty="0">
                <a:solidFill>
                  <a:srgbClr val="C00000"/>
                </a:solidFill>
                <a:cs typeface="Times New Roman" panose="02020603050405020304" pitchFamily="18" charset="0"/>
              </a:rPr>
              <a:t>₂</a:t>
            </a:r>
            <a:r>
              <a:rPr lang="en-US" sz="2000" dirty="0">
                <a:solidFill>
                  <a:schemeClr val="tx1">
                    <a:lumMod val="50000"/>
                  </a:schemeClr>
                </a:solidFill>
                <a:cs typeface="Times New Roman" panose="02020603050405020304" pitchFamily="18" charset="0"/>
              </a:rPr>
              <a:t> reading.</a:t>
            </a:r>
          </a:p>
          <a:p>
            <a:endParaRPr lang="en-US" sz="2000" dirty="0">
              <a:solidFill>
                <a:schemeClr val="tx1">
                  <a:lumMod val="50000"/>
                </a:schemeClr>
              </a:solidFill>
              <a:cs typeface="Times New Roman" panose="02020603050405020304" pitchFamily="18" charset="0"/>
            </a:endParaRPr>
          </a:p>
          <a:p>
            <a:pPr marL="285750" indent="-285750">
              <a:buFont typeface="Arial" panose="020B0604020202020204" pitchFamily="34" charset="0"/>
              <a:buChar char="•"/>
            </a:pPr>
            <a:r>
              <a:rPr lang="en-US" sz="2000" dirty="0">
                <a:solidFill>
                  <a:schemeClr val="tx1">
                    <a:lumMod val="50000"/>
                  </a:schemeClr>
                </a:solidFill>
                <a:cs typeface="Times New Roman" panose="02020603050405020304" pitchFamily="18" charset="0"/>
              </a:rPr>
              <a:t>This measurement is widely used in emergency and critical care to assess ventilation, perfusion, and the effectiveness of resuscitation.</a:t>
            </a:r>
          </a:p>
        </p:txBody>
      </p:sp>
      <p:sp>
        <p:nvSpPr>
          <p:cNvPr id="11" name="TextBox 10">
            <a:extLst>
              <a:ext uri="{FF2B5EF4-FFF2-40B4-BE49-F238E27FC236}">
                <a16:creationId xmlns:a16="http://schemas.microsoft.com/office/drawing/2014/main" id="{04945BCC-62BB-F18C-2AE2-F3B4DF39F120}"/>
              </a:ext>
            </a:extLst>
          </p:cNvPr>
          <p:cNvSpPr txBox="1"/>
          <p:nvPr/>
        </p:nvSpPr>
        <p:spPr>
          <a:xfrm>
            <a:off x="417870" y="5782287"/>
            <a:ext cx="11300609" cy="261610"/>
          </a:xfrm>
          <a:prstGeom prst="rect">
            <a:avLst/>
          </a:prstGeom>
          <a:noFill/>
        </p:spPr>
        <p:txBody>
          <a:bodyPr wrap="square">
            <a:spAutoFit/>
          </a:bodyPr>
          <a:lstStyle/>
          <a:p>
            <a:r>
              <a:rPr lang="en-US" sz="1100" dirty="0"/>
              <a:t>https://www.jems.com/patient-care/airway-respiratory/how-to-read-and-interpret-end-tidal-capnography-waveforms/</a:t>
            </a:r>
          </a:p>
        </p:txBody>
      </p:sp>
      <p:sp>
        <p:nvSpPr>
          <p:cNvPr id="13" name="TextBox 12">
            <a:extLst>
              <a:ext uri="{FF2B5EF4-FFF2-40B4-BE49-F238E27FC236}">
                <a16:creationId xmlns:a16="http://schemas.microsoft.com/office/drawing/2014/main" id="{312A8D86-84A7-B0AA-0D77-00DEFCF6E134}"/>
              </a:ext>
            </a:extLst>
          </p:cNvPr>
          <p:cNvSpPr txBox="1"/>
          <p:nvPr/>
        </p:nvSpPr>
        <p:spPr>
          <a:xfrm>
            <a:off x="396872" y="4994995"/>
            <a:ext cx="11377258" cy="984885"/>
          </a:xfrm>
          <a:prstGeom prst="rect">
            <a:avLst/>
          </a:prstGeom>
          <a:noFill/>
        </p:spPr>
        <p:txBody>
          <a:bodyPr wrap="square">
            <a:spAutoFit/>
          </a:bodyPr>
          <a:lstStyle/>
          <a:p>
            <a:pPr algn="l"/>
            <a:r>
              <a:rPr lang="en-US" sz="2000" b="1" dirty="0">
                <a:solidFill>
                  <a:srgbClr val="C00000"/>
                </a:solidFill>
                <a:cs typeface="Times New Roman" panose="02020603050405020304" pitchFamily="18" charset="0"/>
              </a:rPr>
              <a:t>ROSC</a:t>
            </a:r>
            <a:r>
              <a:rPr lang="en-US" sz="2000" dirty="0">
                <a:cs typeface="Times New Roman" panose="02020603050405020304" pitchFamily="18" charset="0"/>
              </a:rPr>
              <a:t> </a:t>
            </a:r>
            <a:r>
              <a:rPr lang="en-US" sz="2000" dirty="0">
                <a:solidFill>
                  <a:schemeClr val="tx1">
                    <a:lumMod val="50000"/>
                  </a:schemeClr>
                </a:solidFill>
                <a:cs typeface="Times New Roman" panose="02020603050405020304" pitchFamily="18" charset="0"/>
              </a:rPr>
              <a:t>stands for “Return of Spontaneous Circulation’’, it refers to the moment when a heart's rhythm resume and blood begins to flow through the body after cardiac arrest.</a:t>
            </a:r>
            <a:br>
              <a:rPr lang="en-US" b="0" i="0" dirty="0">
                <a:solidFill>
                  <a:schemeClr val="tx1">
                    <a:lumMod val="50000"/>
                  </a:schemeClr>
                </a:solidFill>
                <a:effectLst/>
              </a:rPr>
            </a:br>
            <a:endParaRPr lang="en-US" b="0" i="0" dirty="0">
              <a:solidFill>
                <a:schemeClr val="tx1">
                  <a:lumMod val="50000"/>
                </a:schemeClr>
              </a:solidFill>
              <a:effectLst/>
            </a:endParaRPr>
          </a:p>
        </p:txBody>
      </p:sp>
      <p:pic>
        <p:nvPicPr>
          <p:cNvPr id="15" name="Picture 14">
            <a:extLst>
              <a:ext uri="{FF2B5EF4-FFF2-40B4-BE49-F238E27FC236}">
                <a16:creationId xmlns:a16="http://schemas.microsoft.com/office/drawing/2014/main" id="{A3EEAF2A-7DCC-BC74-0FBA-A6ECA0C26DFD}"/>
              </a:ext>
            </a:extLst>
          </p:cNvPr>
          <p:cNvPicPr>
            <a:picLocks noChangeAspect="1"/>
          </p:cNvPicPr>
          <p:nvPr/>
        </p:nvPicPr>
        <p:blipFill>
          <a:blip r:embed="rId4"/>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3909275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B468-68C8-A2FE-E1A4-AB0FC7587123}"/>
              </a:ext>
            </a:extLst>
          </p:cNvPr>
          <p:cNvSpPr>
            <a:spLocks noGrp="1"/>
          </p:cNvSpPr>
          <p:nvPr>
            <p:ph type="title"/>
          </p:nvPr>
        </p:nvSpPr>
        <p:spPr/>
        <p:txBody>
          <a:bodyPr/>
          <a:lstStyle/>
          <a:p>
            <a:r>
              <a:rPr lang="en-US" b="1" dirty="0"/>
              <a:t>Classification Report</a:t>
            </a:r>
          </a:p>
        </p:txBody>
      </p:sp>
      <p:sp>
        <p:nvSpPr>
          <p:cNvPr id="5" name="Slide Number Placeholder 4">
            <a:extLst>
              <a:ext uri="{FF2B5EF4-FFF2-40B4-BE49-F238E27FC236}">
                <a16:creationId xmlns:a16="http://schemas.microsoft.com/office/drawing/2014/main" id="{ECD5AD15-3403-8E99-9446-EDC04A01D4BE}"/>
              </a:ext>
            </a:extLst>
          </p:cNvPr>
          <p:cNvSpPr>
            <a:spLocks noGrp="1"/>
          </p:cNvSpPr>
          <p:nvPr>
            <p:ph type="sldNum" sz="quarter" idx="12"/>
          </p:nvPr>
        </p:nvSpPr>
        <p:spPr/>
        <p:txBody>
          <a:bodyPr/>
          <a:lstStyle/>
          <a:p>
            <a:fld id="{DFA4CD3D-26C8-47FF-8D13-9B32BAAB4735}" type="slidenum">
              <a:rPr lang="en-US" smtClean="0"/>
              <a:t>20</a:t>
            </a:fld>
            <a:endParaRPr lang="en-US"/>
          </a:p>
        </p:txBody>
      </p:sp>
      <p:pic>
        <p:nvPicPr>
          <p:cNvPr id="13" name="Content Placeholder 12">
            <a:extLst>
              <a:ext uri="{FF2B5EF4-FFF2-40B4-BE49-F238E27FC236}">
                <a16:creationId xmlns:a16="http://schemas.microsoft.com/office/drawing/2014/main" id="{4CF36932-7642-559C-6109-41E8ADB59995}"/>
              </a:ext>
            </a:extLst>
          </p:cNvPr>
          <p:cNvPicPr>
            <a:picLocks noGrp="1" noChangeAspect="1"/>
          </p:cNvPicPr>
          <p:nvPr>
            <p:ph idx="1"/>
          </p:nvPr>
        </p:nvPicPr>
        <p:blipFill>
          <a:blip r:embed="rId3"/>
          <a:stretch>
            <a:fillRect/>
          </a:stretch>
        </p:blipFill>
        <p:spPr>
          <a:xfrm>
            <a:off x="919926" y="4534338"/>
            <a:ext cx="8545118" cy="1247949"/>
          </a:xfrm>
        </p:spPr>
      </p:pic>
      <p:pic>
        <p:nvPicPr>
          <p:cNvPr id="15" name="Picture 14">
            <a:extLst>
              <a:ext uri="{FF2B5EF4-FFF2-40B4-BE49-F238E27FC236}">
                <a16:creationId xmlns:a16="http://schemas.microsoft.com/office/drawing/2014/main" id="{A4073F78-B457-862B-F8ED-8933B51CF42C}"/>
              </a:ext>
            </a:extLst>
          </p:cNvPr>
          <p:cNvPicPr>
            <a:picLocks noChangeAspect="1"/>
          </p:cNvPicPr>
          <p:nvPr/>
        </p:nvPicPr>
        <p:blipFill>
          <a:blip r:embed="rId4"/>
          <a:stretch>
            <a:fillRect/>
          </a:stretch>
        </p:blipFill>
        <p:spPr>
          <a:xfrm>
            <a:off x="919926" y="2414902"/>
            <a:ext cx="8545118" cy="1257475"/>
          </a:xfrm>
          <a:prstGeom prst="rect">
            <a:avLst/>
          </a:prstGeom>
        </p:spPr>
      </p:pic>
      <p:sp>
        <p:nvSpPr>
          <p:cNvPr id="17" name="TextBox 16">
            <a:extLst>
              <a:ext uri="{FF2B5EF4-FFF2-40B4-BE49-F238E27FC236}">
                <a16:creationId xmlns:a16="http://schemas.microsoft.com/office/drawing/2014/main" id="{BB4F8860-6404-798A-D356-2B4450B5A8C7}"/>
              </a:ext>
            </a:extLst>
          </p:cNvPr>
          <p:cNvSpPr txBox="1"/>
          <p:nvPr/>
        </p:nvSpPr>
        <p:spPr>
          <a:xfrm>
            <a:off x="919926" y="1810684"/>
            <a:ext cx="6096000" cy="464871"/>
          </a:xfrm>
          <a:prstGeom prst="rect">
            <a:avLst/>
          </a:prstGeom>
          <a:noFill/>
        </p:spPr>
        <p:txBody>
          <a:bodyPr wrap="square">
            <a:spAutoFit/>
          </a:bodyPr>
          <a:lstStyle/>
          <a:p>
            <a:pPr marL="0" indent="0">
              <a:lnSpc>
                <a:spcPct val="150000"/>
              </a:lnSpc>
              <a:buNone/>
            </a:pPr>
            <a:r>
              <a:rPr lang="en-US" sz="1800" b="1" dirty="0">
                <a:solidFill>
                  <a:schemeClr val="tx1">
                    <a:lumMod val="50000"/>
                  </a:schemeClr>
                </a:solidFill>
              </a:rPr>
              <a:t>Logistic Regression [ Accuracy: 85]</a:t>
            </a:r>
          </a:p>
        </p:txBody>
      </p:sp>
      <p:sp>
        <p:nvSpPr>
          <p:cNvPr id="18" name="TextBox 17">
            <a:extLst>
              <a:ext uri="{FF2B5EF4-FFF2-40B4-BE49-F238E27FC236}">
                <a16:creationId xmlns:a16="http://schemas.microsoft.com/office/drawing/2014/main" id="{493AEE58-484D-D390-6F91-CB166517106F}"/>
              </a:ext>
            </a:extLst>
          </p:cNvPr>
          <p:cNvSpPr txBox="1"/>
          <p:nvPr/>
        </p:nvSpPr>
        <p:spPr>
          <a:xfrm>
            <a:off x="919926" y="3833032"/>
            <a:ext cx="6096000" cy="464871"/>
          </a:xfrm>
          <a:prstGeom prst="rect">
            <a:avLst/>
          </a:prstGeom>
          <a:noFill/>
        </p:spPr>
        <p:txBody>
          <a:bodyPr wrap="square">
            <a:spAutoFit/>
          </a:bodyPr>
          <a:lstStyle/>
          <a:p>
            <a:pPr marL="0" indent="0">
              <a:lnSpc>
                <a:spcPct val="150000"/>
              </a:lnSpc>
              <a:buNone/>
            </a:pPr>
            <a:r>
              <a:rPr lang="en-US" b="1" dirty="0">
                <a:solidFill>
                  <a:schemeClr val="tx1">
                    <a:lumMod val="50000"/>
                  </a:schemeClr>
                </a:solidFill>
              </a:rPr>
              <a:t>Random Forest Classifier </a:t>
            </a:r>
            <a:r>
              <a:rPr lang="en-US" sz="1800" b="1" dirty="0">
                <a:solidFill>
                  <a:schemeClr val="tx1">
                    <a:lumMod val="50000"/>
                  </a:schemeClr>
                </a:solidFill>
              </a:rPr>
              <a:t>[ Accuracy: 90]</a:t>
            </a:r>
          </a:p>
        </p:txBody>
      </p:sp>
    </p:spTree>
    <p:extLst>
      <p:ext uri="{BB962C8B-B14F-4D97-AF65-F5344CB8AC3E}">
        <p14:creationId xmlns:p14="http://schemas.microsoft.com/office/powerpoint/2010/main" val="1140508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FF85-0EE2-D9C4-2188-FC3AFF34A131}"/>
              </a:ext>
            </a:extLst>
          </p:cNvPr>
          <p:cNvSpPr>
            <a:spLocks noGrp="1"/>
          </p:cNvSpPr>
          <p:nvPr>
            <p:ph type="title"/>
          </p:nvPr>
        </p:nvSpPr>
        <p:spPr>
          <a:xfrm>
            <a:off x="782149" y="837772"/>
            <a:ext cx="10515600" cy="838854"/>
          </a:xfrm>
        </p:spPr>
        <p:txBody>
          <a:bodyPr/>
          <a:lstStyle/>
          <a:p>
            <a:r>
              <a:rPr lang="en-US" b="1" dirty="0"/>
              <a:t>Results</a:t>
            </a:r>
          </a:p>
        </p:txBody>
      </p:sp>
      <p:pic>
        <p:nvPicPr>
          <p:cNvPr id="7" name="Content Placeholder 6" descr="A graph of a logistic curve&#10;&#10;Description automatically generated">
            <a:extLst>
              <a:ext uri="{FF2B5EF4-FFF2-40B4-BE49-F238E27FC236}">
                <a16:creationId xmlns:a16="http://schemas.microsoft.com/office/drawing/2014/main" id="{519FC5E0-31AF-B172-6E38-D2CEEBB7D5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3057" y="837772"/>
            <a:ext cx="7819675" cy="5037498"/>
          </a:xfrm>
        </p:spPr>
      </p:pic>
      <p:sp>
        <p:nvSpPr>
          <p:cNvPr id="5" name="Slide Number Placeholder 4">
            <a:extLst>
              <a:ext uri="{FF2B5EF4-FFF2-40B4-BE49-F238E27FC236}">
                <a16:creationId xmlns:a16="http://schemas.microsoft.com/office/drawing/2014/main" id="{6F94D37E-B7D3-8729-91CD-46A681905ADB}"/>
              </a:ext>
            </a:extLst>
          </p:cNvPr>
          <p:cNvSpPr>
            <a:spLocks noGrp="1"/>
          </p:cNvSpPr>
          <p:nvPr>
            <p:ph type="sldNum" sz="quarter" idx="12"/>
          </p:nvPr>
        </p:nvSpPr>
        <p:spPr/>
        <p:txBody>
          <a:bodyPr/>
          <a:lstStyle/>
          <a:p>
            <a:fld id="{DFA4CD3D-26C8-47FF-8D13-9B32BAAB4735}" type="slidenum">
              <a:rPr lang="en-US" smtClean="0"/>
              <a:t>21</a:t>
            </a:fld>
            <a:endParaRPr lang="en-US"/>
          </a:p>
        </p:txBody>
      </p:sp>
    </p:spTree>
    <p:extLst>
      <p:ext uri="{BB962C8B-B14F-4D97-AF65-F5344CB8AC3E}">
        <p14:creationId xmlns:p14="http://schemas.microsoft.com/office/powerpoint/2010/main" val="635182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BD714-375E-27F2-E1F4-876A9246DAAE}"/>
              </a:ext>
            </a:extLst>
          </p:cNvPr>
          <p:cNvSpPr>
            <a:spLocks noGrp="1"/>
          </p:cNvSpPr>
          <p:nvPr>
            <p:ph type="title"/>
          </p:nvPr>
        </p:nvSpPr>
        <p:spPr>
          <a:xfrm>
            <a:off x="838199" y="986042"/>
            <a:ext cx="11103429" cy="838854"/>
          </a:xfrm>
        </p:spPr>
        <p:txBody>
          <a:bodyPr>
            <a:normAutofit fontScale="90000"/>
          </a:bodyPr>
          <a:lstStyle/>
          <a:p>
            <a:r>
              <a:rPr lang="en-US" b="1" dirty="0"/>
              <a:t>Flask Application for Cardiac Arrest Data Processing</a:t>
            </a:r>
          </a:p>
        </p:txBody>
      </p:sp>
      <p:sp>
        <p:nvSpPr>
          <p:cNvPr id="3" name="Content Placeholder 2">
            <a:extLst>
              <a:ext uri="{FF2B5EF4-FFF2-40B4-BE49-F238E27FC236}">
                <a16:creationId xmlns:a16="http://schemas.microsoft.com/office/drawing/2014/main" id="{A777495A-A590-0993-A63A-CF4E161965FB}"/>
              </a:ext>
            </a:extLst>
          </p:cNvPr>
          <p:cNvSpPr>
            <a:spLocks noGrp="1"/>
          </p:cNvSpPr>
          <p:nvPr>
            <p:ph idx="1"/>
          </p:nvPr>
        </p:nvSpPr>
        <p:spPr>
          <a:xfrm>
            <a:off x="838200" y="1824896"/>
            <a:ext cx="10515600" cy="4352067"/>
          </a:xfrm>
        </p:spPr>
        <p:txBody>
          <a:bodyPr/>
          <a:lstStyle/>
          <a:p>
            <a:pPr marL="0" indent="0">
              <a:buNone/>
            </a:pPr>
            <a:r>
              <a:rPr lang="en-US" b="1" dirty="0"/>
              <a:t>Key Features:</a:t>
            </a:r>
            <a:endParaRPr lang="en-US" dirty="0"/>
          </a:p>
          <a:p>
            <a:pPr marL="0" indent="0">
              <a:buNone/>
            </a:pPr>
            <a:r>
              <a:rPr lang="en-US" sz="2000" b="1" dirty="0">
                <a:solidFill>
                  <a:srgbClr val="C00000"/>
                </a:solidFill>
              </a:rPr>
              <a:t>Standardized Data Extraction:</a:t>
            </a:r>
            <a:r>
              <a:rPr lang="en-US" sz="2000" dirty="0">
                <a:solidFill>
                  <a:srgbClr val="C00000"/>
                </a:solidFill>
              </a:rPr>
              <a:t> </a:t>
            </a:r>
            <a:r>
              <a:rPr lang="en-US" sz="2000" dirty="0">
                <a:solidFill>
                  <a:schemeClr val="tx1">
                    <a:lumMod val="50000"/>
                  </a:schemeClr>
                </a:solidFill>
              </a:rPr>
              <a:t>Harmonizes data from multiple organizations (e.g., Columbus Fire Department, Peel Data Center) into a consistent format.</a:t>
            </a:r>
          </a:p>
          <a:p>
            <a:pPr marL="0" indent="0">
              <a:buNone/>
            </a:pPr>
            <a:r>
              <a:rPr lang="en-US" sz="2000" b="1" dirty="0">
                <a:solidFill>
                  <a:srgbClr val="C00000"/>
                </a:solidFill>
              </a:rPr>
              <a:t>Customized Filtering:</a:t>
            </a:r>
            <a:r>
              <a:rPr lang="en-US" sz="2000" dirty="0">
                <a:solidFill>
                  <a:srgbClr val="C00000"/>
                </a:solidFill>
              </a:rPr>
              <a:t> </a:t>
            </a:r>
            <a:r>
              <a:rPr lang="en-US" sz="2000" dirty="0">
                <a:solidFill>
                  <a:schemeClr val="tx1">
                    <a:lumMod val="50000"/>
                  </a:schemeClr>
                </a:solidFill>
              </a:rPr>
              <a:t>Enables targeted analysis by selecting specific clinical interventions (e.g., epinephrine, defibrillation).</a:t>
            </a:r>
          </a:p>
          <a:p>
            <a:pPr marL="0" indent="0">
              <a:buNone/>
            </a:pPr>
            <a:r>
              <a:rPr lang="en-US" sz="2000" b="1" dirty="0">
                <a:solidFill>
                  <a:srgbClr val="C00000"/>
                </a:solidFill>
              </a:rPr>
              <a:t>Data Integration:</a:t>
            </a:r>
            <a:r>
              <a:rPr lang="en-US" sz="2000" dirty="0">
                <a:solidFill>
                  <a:srgbClr val="C00000"/>
                </a:solidFill>
              </a:rPr>
              <a:t> </a:t>
            </a:r>
            <a:r>
              <a:rPr lang="en-US" sz="2000" dirty="0">
                <a:solidFill>
                  <a:schemeClr val="tx1">
                    <a:lumMod val="50000"/>
                  </a:schemeClr>
                </a:solidFill>
              </a:rPr>
              <a:t>Consolidates disparate datasets into a unified structure with unique identifiers for each patient.</a:t>
            </a:r>
          </a:p>
          <a:p>
            <a:pPr marL="0" indent="0">
              <a:buNone/>
            </a:pPr>
            <a:r>
              <a:rPr lang="en-US" b="1" dirty="0"/>
              <a:t>Code and Access:</a:t>
            </a:r>
            <a:br>
              <a:rPr lang="en-US" sz="1600" dirty="0"/>
            </a:br>
            <a:r>
              <a:rPr lang="en-US" sz="2000" dirty="0">
                <a:solidFill>
                  <a:schemeClr val="tx1">
                    <a:lumMod val="50000"/>
                  </a:schemeClr>
                </a:solidFill>
              </a:rPr>
              <a:t>The complete code and live application are deployed at </a:t>
            </a:r>
            <a:r>
              <a:rPr lang="en-US" sz="2000" dirty="0">
                <a:solidFill>
                  <a:schemeClr val="tx1">
                    <a:lumMod val="50000"/>
                  </a:schemeClr>
                </a:solidFill>
                <a:hlinkClick r:id="rId3"/>
              </a:rPr>
              <a:t>banupr15.pythonanywhere.com/ </a:t>
            </a:r>
            <a:r>
              <a:rPr lang="en-US" sz="2000" dirty="0">
                <a:solidFill>
                  <a:schemeClr val="tx1">
                    <a:lumMod val="50000"/>
                  </a:schemeClr>
                </a:solidFill>
              </a:rPr>
              <a:t>ensuring efficient data preparation for the study on EtCO2-guided resuscitation.</a:t>
            </a:r>
          </a:p>
          <a:p>
            <a:pPr marL="0" indent="0">
              <a:buNone/>
            </a:pPr>
            <a:endParaRPr lang="en-US" dirty="0"/>
          </a:p>
        </p:txBody>
      </p:sp>
      <p:sp>
        <p:nvSpPr>
          <p:cNvPr id="5" name="Slide Number Placeholder 4">
            <a:extLst>
              <a:ext uri="{FF2B5EF4-FFF2-40B4-BE49-F238E27FC236}">
                <a16:creationId xmlns:a16="http://schemas.microsoft.com/office/drawing/2014/main" id="{FCB76F86-560E-76D5-DC49-E378D1819FB6}"/>
              </a:ext>
            </a:extLst>
          </p:cNvPr>
          <p:cNvSpPr>
            <a:spLocks noGrp="1"/>
          </p:cNvSpPr>
          <p:nvPr>
            <p:ph type="sldNum" sz="quarter" idx="12"/>
          </p:nvPr>
        </p:nvSpPr>
        <p:spPr/>
        <p:txBody>
          <a:bodyPr/>
          <a:lstStyle/>
          <a:p>
            <a:fld id="{DFA4CD3D-26C8-47FF-8D13-9B32BAAB4735}" type="slidenum">
              <a:rPr lang="en-US" smtClean="0"/>
              <a:t>22</a:t>
            </a:fld>
            <a:endParaRPr lang="en-US"/>
          </a:p>
        </p:txBody>
      </p:sp>
      <p:pic>
        <p:nvPicPr>
          <p:cNvPr id="6" name="Picture 5">
            <a:extLst>
              <a:ext uri="{FF2B5EF4-FFF2-40B4-BE49-F238E27FC236}">
                <a16:creationId xmlns:a16="http://schemas.microsoft.com/office/drawing/2014/main" id="{80BFBF34-F9D1-C16E-E07A-523210F46A06}"/>
              </a:ext>
            </a:extLst>
          </p:cNvPr>
          <p:cNvPicPr>
            <a:picLocks noChangeAspect="1"/>
          </p:cNvPicPr>
          <p:nvPr/>
        </p:nvPicPr>
        <p:blipFill>
          <a:blip r:embed="rId4"/>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2458783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A2DD5-0AC7-D08D-17FA-F87C51CEB22E}"/>
              </a:ext>
            </a:extLst>
          </p:cNvPr>
          <p:cNvSpPr>
            <a:spLocks noGrp="1"/>
          </p:cNvSpPr>
          <p:nvPr>
            <p:ph type="title"/>
          </p:nvPr>
        </p:nvSpPr>
        <p:spPr/>
        <p:txBody>
          <a:bodyPr/>
          <a:lstStyle/>
          <a:p>
            <a:r>
              <a:rPr lang="en-US" b="1" dirty="0"/>
              <a:t>Limitations &amp; Conclusion</a:t>
            </a:r>
            <a:endParaRPr lang="en-US" dirty="0"/>
          </a:p>
        </p:txBody>
      </p:sp>
      <p:sp>
        <p:nvSpPr>
          <p:cNvPr id="3" name="Content Placeholder 2">
            <a:extLst>
              <a:ext uri="{FF2B5EF4-FFF2-40B4-BE49-F238E27FC236}">
                <a16:creationId xmlns:a16="http://schemas.microsoft.com/office/drawing/2014/main" id="{23CA30BE-B56F-AF74-7820-817D170FB977}"/>
              </a:ext>
            </a:extLst>
          </p:cNvPr>
          <p:cNvSpPr>
            <a:spLocks noGrp="1"/>
          </p:cNvSpPr>
          <p:nvPr>
            <p:ph idx="1"/>
          </p:nvPr>
        </p:nvSpPr>
        <p:spPr>
          <a:xfrm>
            <a:off x="838200" y="1824896"/>
            <a:ext cx="10515600" cy="4352067"/>
          </a:xfrm>
        </p:spPr>
        <p:txBody>
          <a:bodyPr>
            <a:norm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50000"/>
                  </a:schemeClr>
                </a:solidFill>
                <a:effectLst/>
              </a:rPr>
              <a:t>The dataset, collected between 2015 and 2017, may not fully reflect </a:t>
            </a:r>
            <a:r>
              <a:rPr kumimoji="0" lang="en-US" altLang="en-US" sz="2000" b="0" i="0" u="none" strike="noStrike" cap="none" normalizeH="0" baseline="0" dirty="0">
                <a:ln>
                  <a:noFill/>
                </a:ln>
                <a:solidFill>
                  <a:srgbClr val="C00000"/>
                </a:solidFill>
                <a:effectLst/>
              </a:rPr>
              <a:t>current medical practices </a:t>
            </a:r>
            <a:r>
              <a:rPr kumimoji="0" lang="en-US" altLang="en-US" sz="2000" b="0" i="0" u="none" strike="noStrike" cap="none" normalizeH="0" baseline="0" dirty="0">
                <a:ln>
                  <a:noFill/>
                </a:ln>
                <a:solidFill>
                  <a:schemeClr val="tx1">
                    <a:lumMod val="50000"/>
                  </a:schemeClr>
                </a:solidFill>
                <a:effectLst/>
              </a:rPr>
              <a:t>or advancements in technology.</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50000"/>
                  </a:schemeClr>
                </a:solidFill>
                <a:effectLst/>
              </a:rPr>
              <a:t>The study only examined the first dose of epinephrine, missing potential variations in response to </a:t>
            </a:r>
            <a:r>
              <a:rPr kumimoji="0" lang="en-US" altLang="en-US" sz="2000" b="0" i="0" u="none" strike="noStrike" cap="none" normalizeH="0" baseline="0" dirty="0">
                <a:ln>
                  <a:noFill/>
                </a:ln>
                <a:solidFill>
                  <a:srgbClr val="C00000"/>
                </a:solidFill>
                <a:effectLst/>
              </a:rPr>
              <a:t>multiple</a:t>
            </a:r>
            <a:r>
              <a:rPr kumimoji="0" lang="en-US" altLang="en-US" sz="2000" b="0" i="0" u="none" strike="noStrike" cap="none" normalizeH="0" baseline="0" dirty="0">
                <a:ln>
                  <a:noFill/>
                </a:ln>
                <a:solidFill>
                  <a:schemeClr val="tx1">
                    <a:lumMod val="50000"/>
                  </a:schemeClr>
                </a:solidFill>
                <a:effectLst/>
              </a:rPr>
              <a:t> </a:t>
            </a:r>
            <a:r>
              <a:rPr kumimoji="0" lang="en-US" altLang="en-US" sz="2000" b="0" i="0" u="none" strike="noStrike" cap="none" normalizeH="0" baseline="0" dirty="0">
                <a:ln>
                  <a:noFill/>
                </a:ln>
                <a:solidFill>
                  <a:srgbClr val="C00000"/>
                </a:solidFill>
                <a:effectLst/>
              </a:rPr>
              <a:t>doses</a:t>
            </a:r>
            <a:r>
              <a:rPr kumimoji="0" lang="en-US" altLang="en-US" sz="2000" b="0" i="0" u="none" strike="noStrike" cap="none" normalizeH="0" baseline="0" dirty="0">
                <a:ln>
                  <a:noFill/>
                </a:ln>
                <a:solidFill>
                  <a:schemeClr val="tx1">
                    <a:lumMod val="50000"/>
                  </a:schemeClr>
                </a:solidFill>
                <a:effectLst/>
              </a:rPr>
              <a:t>. </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50000"/>
                  </a:schemeClr>
                </a:solidFill>
                <a:effectLst/>
              </a:rPr>
              <a:t>EtCO2 dynamics, especially the slope and proportional change, effectively predict ROSC and can guide clinical decisions during resuscitation.</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50000"/>
                  </a:schemeClr>
                </a:solidFill>
                <a:effectLst/>
              </a:rPr>
              <a:t>The Flask-based tool facilitates the efficient processing of medical data, enhancing real-time decision-making and future research applications.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BAF4B7F1-BAF8-E985-138B-45081058AD02}"/>
              </a:ext>
            </a:extLst>
          </p:cNvPr>
          <p:cNvSpPr>
            <a:spLocks noGrp="1"/>
          </p:cNvSpPr>
          <p:nvPr>
            <p:ph type="sldNum" sz="quarter" idx="12"/>
          </p:nvPr>
        </p:nvSpPr>
        <p:spPr/>
        <p:txBody>
          <a:bodyPr/>
          <a:lstStyle/>
          <a:p>
            <a:fld id="{DFA4CD3D-26C8-47FF-8D13-9B32BAAB4735}" type="slidenum">
              <a:rPr lang="en-US" smtClean="0"/>
              <a:t>23</a:t>
            </a:fld>
            <a:endParaRPr lang="en-US"/>
          </a:p>
        </p:txBody>
      </p:sp>
      <p:pic>
        <p:nvPicPr>
          <p:cNvPr id="6" name="Picture 5">
            <a:extLst>
              <a:ext uri="{FF2B5EF4-FFF2-40B4-BE49-F238E27FC236}">
                <a16:creationId xmlns:a16="http://schemas.microsoft.com/office/drawing/2014/main" id="{57F2FAFB-4B35-25A5-D8D3-7CFFC263DDC8}"/>
              </a:ext>
            </a:extLst>
          </p:cNvPr>
          <p:cNvPicPr>
            <a:picLocks noChangeAspect="1"/>
          </p:cNvPicPr>
          <p:nvPr/>
        </p:nvPicPr>
        <p:blipFill>
          <a:blip r:embed="rId2"/>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1928851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EBA463-DED6-81D5-65A1-1DC8DF487569}"/>
              </a:ext>
            </a:extLst>
          </p:cNvPr>
          <p:cNvSpPr>
            <a:spLocks noGrp="1"/>
          </p:cNvSpPr>
          <p:nvPr>
            <p:ph type="sldNum" sz="quarter" idx="12"/>
          </p:nvPr>
        </p:nvSpPr>
        <p:spPr/>
        <p:txBody>
          <a:bodyPr/>
          <a:lstStyle/>
          <a:p>
            <a:fld id="{DFA4CD3D-26C8-47FF-8D13-9B32BAAB4735}" type="slidenum">
              <a:rPr lang="en-US" smtClean="0"/>
              <a:t>24</a:t>
            </a:fld>
            <a:endParaRPr lang="en-US"/>
          </a:p>
        </p:txBody>
      </p:sp>
      <p:sp>
        <p:nvSpPr>
          <p:cNvPr id="3" name="Title 2">
            <a:extLst>
              <a:ext uri="{FF2B5EF4-FFF2-40B4-BE49-F238E27FC236}">
                <a16:creationId xmlns:a16="http://schemas.microsoft.com/office/drawing/2014/main" id="{B5193177-AE61-7986-473F-832729247761}"/>
              </a:ext>
            </a:extLst>
          </p:cNvPr>
          <p:cNvSpPr>
            <a:spLocks noGrp="1"/>
          </p:cNvSpPr>
          <p:nvPr>
            <p:ph type="title"/>
          </p:nvPr>
        </p:nvSpPr>
        <p:spPr/>
        <p:txBody>
          <a:bodyPr>
            <a:normAutofit fontScale="90000"/>
          </a:bodyPr>
          <a:lstStyle/>
          <a:p>
            <a:pPr algn="ctr"/>
            <a:r>
              <a:rPr lang="en-US" dirty="0"/>
              <a:t>Thank You</a:t>
            </a:r>
          </a:p>
        </p:txBody>
      </p:sp>
      <p:pic>
        <p:nvPicPr>
          <p:cNvPr id="4" name="Picture 3" descr="A close up of a logo&#10;&#10;Description automatically generated">
            <a:extLst>
              <a:ext uri="{FF2B5EF4-FFF2-40B4-BE49-F238E27FC236}">
                <a16:creationId xmlns:a16="http://schemas.microsoft.com/office/drawing/2014/main" id="{79922A23-C49C-62EA-5909-39EAD0B5E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298" y="6326138"/>
            <a:ext cx="2465030" cy="353442"/>
          </a:xfrm>
          <a:prstGeom prst="rect">
            <a:avLst/>
          </a:prstGeom>
        </p:spPr>
      </p:pic>
    </p:spTree>
    <p:extLst>
      <p:ext uri="{BB962C8B-B14F-4D97-AF65-F5344CB8AC3E}">
        <p14:creationId xmlns:p14="http://schemas.microsoft.com/office/powerpoint/2010/main" val="3440392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0494-6106-7EED-27A9-FDDABAC1F85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C1AD104-5585-4A74-6667-E90A8CB351EA}"/>
              </a:ext>
            </a:extLst>
          </p:cNvPr>
          <p:cNvSpPr>
            <a:spLocks noGrp="1"/>
          </p:cNvSpPr>
          <p:nvPr>
            <p:ph idx="1"/>
          </p:nvPr>
        </p:nvSpPr>
        <p:spPr/>
        <p:txBody>
          <a:bodyPr>
            <a:normAutofit fontScale="70000" lnSpcReduction="20000"/>
          </a:bodyPr>
          <a:lstStyle/>
          <a:p>
            <a:r>
              <a:rPr lang="en-US" dirty="0"/>
              <a:t>Terms</a:t>
            </a:r>
          </a:p>
          <a:p>
            <a:r>
              <a:rPr lang="en-US" sz="2800" dirty="0">
                <a:hlinkClick r:id="rId2"/>
              </a:rPr>
              <a:t>https://www.jems.com/patient-care/airway-respiratory/how-to-read-and-interpret-end-tidal-capnography-waveforms/</a:t>
            </a:r>
            <a:endParaRPr lang="en-US" sz="2800" dirty="0"/>
          </a:p>
          <a:p>
            <a:r>
              <a:rPr lang="en-US" dirty="0"/>
              <a:t>AI processing</a:t>
            </a:r>
          </a:p>
          <a:p>
            <a:r>
              <a:rPr lang="en-US" sz="2800" dirty="0">
                <a:hlinkClick r:id="rId3"/>
              </a:rPr>
              <a:t>https://ohiostate.elsevierpure.com/en/publications/artificial-intelligence-for-end-tidal-capnography-guided-resuscit</a:t>
            </a:r>
            <a:endParaRPr lang="en-US" sz="2800" dirty="0"/>
          </a:p>
          <a:p>
            <a:r>
              <a:rPr lang="en-US" dirty="0"/>
              <a:t>Sodium</a:t>
            </a:r>
          </a:p>
          <a:p>
            <a:r>
              <a:rPr lang="en-US" dirty="0">
                <a:hlinkClick r:id="rId4"/>
              </a:rPr>
              <a:t>https://www.sciencedirect.com/science/article/pii/S0735675723006393#:~:text=Conclusions-,The%20administration%20of%20sodium%20bicarbonate%20may%20lead%20to%20a%20substantial,or%20cardiac%20arrest%20receiving%20CPR</a:t>
            </a:r>
            <a:r>
              <a:rPr lang="en-US" dirty="0"/>
              <a:t>.</a:t>
            </a:r>
          </a:p>
          <a:p>
            <a:endParaRPr lang="en-US" dirty="0"/>
          </a:p>
          <a:p>
            <a:r>
              <a:rPr lang="en-US" dirty="0"/>
              <a:t>Epinephrine</a:t>
            </a:r>
          </a:p>
          <a:p>
            <a:r>
              <a:rPr lang="en-US" dirty="0">
                <a:hlinkClick r:id="rId5"/>
              </a:rPr>
              <a:t>https://jamanetwork.com/journals/jamanetworkopen/fullarticle/2782848</a:t>
            </a:r>
            <a:endParaRPr lang="en-US" dirty="0"/>
          </a:p>
          <a:p>
            <a:endParaRPr lang="en-US" dirty="0"/>
          </a:p>
        </p:txBody>
      </p:sp>
      <p:sp>
        <p:nvSpPr>
          <p:cNvPr id="4" name="Footer Placeholder 3">
            <a:extLst>
              <a:ext uri="{FF2B5EF4-FFF2-40B4-BE49-F238E27FC236}">
                <a16:creationId xmlns:a16="http://schemas.microsoft.com/office/drawing/2014/main" id="{791F3C88-F939-1C78-97E7-08D42EB9F69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2BA6A4E-986B-80A6-4DD4-5DB10F5DB288}"/>
              </a:ext>
            </a:extLst>
          </p:cNvPr>
          <p:cNvSpPr>
            <a:spLocks noGrp="1"/>
          </p:cNvSpPr>
          <p:nvPr>
            <p:ph type="sldNum" sz="quarter" idx="12"/>
          </p:nvPr>
        </p:nvSpPr>
        <p:spPr/>
        <p:txBody>
          <a:bodyPr/>
          <a:lstStyle/>
          <a:p>
            <a:fld id="{DFA4CD3D-26C8-47FF-8D13-9B32BAAB4735}" type="slidenum">
              <a:rPr lang="en-US" smtClean="0"/>
              <a:t>25</a:t>
            </a:fld>
            <a:endParaRPr lang="en-US"/>
          </a:p>
        </p:txBody>
      </p:sp>
    </p:spTree>
    <p:extLst>
      <p:ext uri="{BB962C8B-B14F-4D97-AF65-F5344CB8AC3E}">
        <p14:creationId xmlns:p14="http://schemas.microsoft.com/office/powerpoint/2010/main" val="427696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BE7FD-5EC4-87CE-B027-34D8A4B8841F}"/>
              </a:ext>
            </a:extLst>
          </p:cNvPr>
          <p:cNvSpPr>
            <a:spLocks noGrp="1"/>
          </p:cNvSpPr>
          <p:nvPr>
            <p:ph type="title"/>
          </p:nvPr>
        </p:nvSpPr>
        <p:spPr>
          <a:xfrm>
            <a:off x="833397" y="840652"/>
            <a:ext cx="10515600" cy="838854"/>
          </a:xfrm>
        </p:spPr>
        <p:txBody>
          <a:bodyPr>
            <a:normAutofit/>
          </a:bodyPr>
          <a:lstStyle/>
          <a:p>
            <a:r>
              <a:rPr lang="en-US" b="1" dirty="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44A4AD6D-0689-A68D-4BAA-0B109BDA1BBD}"/>
              </a:ext>
            </a:extLst>
          </p:cNvPr>
          <p:cNvSpPr>
            <a:spLocks noGrp="1"/>
          </p:cNvSpPr>
          <p:nvPr>
            <p:ph idx="1"/>
          </p:nvPr>
        </p:nvSpPr>
        <p:spPr>
          <a:xfrm>
            <a:off x="838200" y="1679506"/>
            <a:ext cx="10952124" cy="4467906"/>
          </a:xfrm>
        </p:spPr>
        <p:txBody>
          <a:bodyPr>
            <a:normAutofit/>
          </a:bodyPr>
          <a:lstStyle/>
          <a:p>
            <a:pPr>
              <a:lnSpc>
                <a:spcPct val="150000"/>
              </a:lnSpc>
            </a:pPr>
            <a:r>
              <a:rPr lang="en-US" sz="2000" dirty="0">
                <a:solidFill>
                  <a:schemeClr val="tx1">
                    <a:lumMod val="50000"/>
                  </a:schemeClr>
                </a:solidFill>
                <a:cs typeface="Times New Roman" panose="02020603050405020304" pitchFamily="18" charset="0"/>
              </a:rPr>
              <a:t>Every year, half a million Americans suffer from out-of-hospital cardiac arrest (OHCA), with survival rates as low as 7-10%.</a:t>
            </a:r>
          </a:p>
          <a:p>
            <a:pPr>
              <a:lnSpc>
                <a:spcPct val="150000"/>
              </a:lnSpc>
            </a:pPr>
            <a:r>
              <a:rPr lang="en-US" sz="2000" dirty="0">
                <a:solidFill>
                  <a:schemeClr val="tx1">
                    <a:lumMod val="50000"/>
                  </a:schemeClr>
                </a:solidFill>
                <a:cs typeface="Times New Roman" panose="02020603050405020304" pitchFamily="18" charset="0"/>
              </a:rPr>
              <a:t>Current resuscitation algorithms apply fixed interventions at set time intervals, without considering individual patient characteristics or evolving cardiac conditions.</a:t>
            </a:r>
          </a:p>
          <a:p>
            <a:pPr>
              <a:lnSpc>
                <a:spcPct val="150000"/>
              </a:lnSpc>
            </a:pPr>
            <a:r>
              <a:rPr lang="en-US" sz="2000" dirty="0">
                <a:solidFill>
                  <a:schemeClr val="tx1">
                    <a:lumMod val="50000"/>
                  </a:schemeClr>
                </a:solidFill>
                <a:cs typeface="Times New Roman" panose="02020603050405020304" pitchFamily="18" charset="0"/>
              </a:rPr>
              <a:t>This highlights the urgent need for more adaptive and personalized resuscitation strategies.</a:t>
            </a:r>
            <a:endParaRPr lang="en-US" b="1" dirty="0">
              <a:solidFill>
                <a:schemeClr val="tx1">
                  <a:lumMod val="50000"/>
                </a:schemeClr>
              </a:solidFill>
              <a:ea typeface="+mj-ea"/>
              <a:cs typeface="Times New Roman" panose="02020603050405020304" pitchFamily="18" charset="0"/>
            </a:endParaRPr>
          </a:p>
          <a:p>
            <a:pPr marL="0" indent="0">
              <a:lnSpc>
                <a:spcPct val="150000"/>
              </a:lnSpc>
              <a:buNone/>
            </a:pPr>
            <a:endParaRPr lang="en-US" sz="20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7BD6ECC-FF32-86AB-6BC7-9E52E4F02E5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F1FBA67-3F5E-1C54-1EED-CB248D3DEC8E}"/>
              </a:ext>
            </a:extLst>
          </p:cNvPr>
          <p:cNvSpPr>
            <a:spLocks noGrp="1"/>
          </p:cNvSpPr>
          <p:nvPr>
            <p:ph type="sldNum" sz="quarter" idx="12"/>
          </p:nvPr>
        </p:nvSpPr>
        <p:spPr/>
        <p:txBody>
          <a:bodyPr/>
          <a:lstStyle/>
          <a:p>
            <a:fld id="{DFA4CD3D-26C8-47FF-8D13-9B32BAAB4735}" type="slidenum">
              <a:rPr lang="en-US" smtClean="0"/>
              <a:t>3</a:t>
            </a:fld>
            <a:endParaRPr lang="en-US"/>
          </a:p>
        </p:txBody>
      </p:sp>
      <p:pic>
        <p:nvPicPr>
          <p:cNvPr id="7" name="Picture 6">
            <a:extLst>
              <a:ext uri="{FF2B5EF4-FFF2-40B4-BE49-F238E27FC236}">
                <a16:creationId xmlns:a16="http://schemas.microsoft.com/office/drawing/2014/main" id="{3B6CA213-4A9C-5E29-4746-FC440A21F152}"/>
              </a:ext>
            </a:extLst>
          </p:cNvPr>
          <p:cNvPicPr>
            <a:picLocks noChangeAspect="1"/>
          </p:cNvPicPr>
          <p:nvPr/>
        </p:nvPicPr>
        <p:blipFill>
          <a:blip r:embed="rId3"/>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1277005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E76C2-D22C-1BFC-579F-8A7D3FE70916}"/>
              </a:ext>
            </a:extLst>
          </p:cNvPr>
          <p:cNvSpPr>
            <a:spLocks noGrp="1"/>
          </p:cNvSpPr>
          <p:nvPr>
            <p:ph type="title"/>
          </p:nvPr>
        </p:nvSpPr>
        <p:spPr/>
        <p:txBody>
          <a:bodyPr>
            <a:normAutofit fontScale="90000"/>
          </a:bodyPr>
          <a:lstStyle/>
          <a:p>
            <a:r>
              <a:rPr lang="en-US" sz="4900" b="1" dirty="0">
                <a:solidFill>
                  <a:srgbClr val="BA0C2F"/>
                </a:solidFill>
                <a:ea typeface="+mj-ea"/>
                <a:cs typeface="Times New Roman" panose="02020603050405020304" pitchFamily="18" charset="0"/>
              </a:rPr>
              <a:t>Proposed Solution</a:t>
            </a:r>
            <a:br>
              <a:rPr lang="en-US" sz="3600"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EF2A6A9-F58E-AA14-A467-490F7F727698}"/>
              </a:ext>
            </a:extLst>
          </p:cNvPr>
          <p:cNvSpPr>
            <a:spLocks noGrp="1"/>
          </p:cNvSpPr>
          <p:nvPr>
            <p:ph idx="1"/>
          </p:nvPr>
        </p:nvSpPr>
        <p:spPr>
          <a:xfrm>
            <a:off x="838200" y="1678488"/>
            <a:ext cx="10515600" cy="4498475"/>
          </a:xfrm>
        </p:spPr>
        <p:txBody>
          <a:bodyPr/>
          <a:lstStyle/>
          <a:p>
            <a:pPr marL="0" marR="0" lvl="0" indent="0" algn="l" defTabSz="914400" rtl="0" eaLnBrk="0" fontAlgn="base" latinLnBrk="0" hangingPunct="0">
              <a:lnSpc>
                <a:spcPct val="150000"/>
              </a:lnSpc>
              <a:spcBef>
                <a:spcPct val="0"/>
              </a:spcBef>
              <a:spcAft>
                <a:spcPct val="0"/>
              </a:spcAft>
              <a:buClrTx/>
              <a:buSzTx/>
              <a:buNone/>
              <a:tabLst/>
            </a:pPr>
            <a:r>
              <a:rPr lang="en-US" altLang="en-US" sz="2200" b="1" dirty="0">
                <a:solidFill>
                  <a:schemeClr val="tx1">
                    <a:lumMod val="50000"/>
                  </a:schemeClr>
                </a:solidFill>
                <a:cs typeface="Times New Roman" panose="02020603050405020304" pitchFamily="18" charset="0"/>
              </a:rPr>
              <a:t>Investigation of </a:t>
            </a:r>
            <a:r>
              <a:rPr lang="en-US" altLang="en-US" sz="2200" b="1" dirty="0" err="1">
                <a:solidFill>
                  <a:schemeClr val="tx1">
                    <a:lumMod val="50000"/>
                  </a:schemeClr>
                </a:solidFill>
                <a:cs typeface="Times New Roman" panose="02020603050405020304" pitchFamily="18" charset="0"/>
              </a:rPr>
              <a:t>EtCO</a:t>
            </a:r>
            <a:r>
              <a:rPr lang="en-US" altLang="en-US" sz="2200" b="1" dirty="0">
                <a:solidFill>
                  <a:schemeClr val="tx1">
                    <a:lumMod val="50000"/>
                  </a:schemeClr>
                </a:solidFill>
                <a:cs typeface="Times New Roman" panose="02020603050405020304" pitchFamily="18" charset="0"/>
              </a:rPr>
              <a:t>₂ Variations as Predictors of ROSC</a:t>
            </a:r>
          </a:p>
          <a:p>
            <a:pPr marL="457200" lvl="1" indent="0" eaLnBrk="0" fontAlgn="base" hangingPunct="0">
              <a:lnSpc>
                <a:spcPct val="150000"/>
              </a:lnSpc>
              <a:spcBef>
                <a:spcPct val="0"/>
              </a:spcBef>
              <a:spcAft>
                <a:spcPct val="0"/>
              </a:spcAft>
              <a:buFontTx/>
              <a:buChar char="•"/>
            </a:pPr>
            <a:r>
              <a:rPr lang="en-US" altLang="en-US" sz="2200" dirty="0">
                <a:solidFill>
                  <a:schemeClr val="tx1">
                    <a:lumMod val="50000"/>
                  </a:schemeClr>
                </a:solidFill>
                <a:cs typeface="Times New Roman" panose="02020603050405020304" pitchFamily="18" charset="0"/>
              </a:rPr>
              <a:t>Analyzing temporal variations in </a:t>
            </a:r>
            <a:r>
              <a:rPr lang="en-US" altLang="en-US" sz="2200" dirty="0" err="1">
                <a:solidFill>
                  <a:schemeClr val="tx1">
                    <a:lumMod val="50000"/>
                  </a:schemeClr>
                </a:solidFill>
                <a:cs typeface="Times New Roman" panose="02020603050405020304" pitchFamily="18" charset="0"/>
              </a:rPr>
              <a:t>EtCO</a:t>
            </a:r>
            <a:r>
              <a:rPr lang="en-US" altLang="en-US" sz="2200" dirty="0">
                <a:solidFill>
                  <a:schemeClr val="tx1">
                    <a:lumMod val="50000"/>
                  </a:schemeClr>
                </a:solidFill>
                <a:cs typeface="Times New Roman" panose="02020603050405020304" pitchFamily="18" charset="0"/>
              </a:rPr>
              <a:t>₂ during resuscitation.</a:t>
            </a:r>
          </a:p>
          <a:p>
            <a:pPr marL="457200" lvl="1" indent="0" eaLnBrk="0" fontAlgn="base" hangingPunct="0">
              <a:lnSpc>
                <a:spcPct val="150000"/>
              </a:lnSpc>
              <a:spcBef>
                <a:spcPct val="0"/>
              </a:spcBef>
              <a:spcAft>
                <a:spcPct val="0"/>
              </a:spcAft>
              <a:buFontTx/>
              <a:buChar char="•"/>
            </a:pPr>
            <a:r>
              <a:rPr lang="en-US" altLang="en-US" sz="2200" dirty="0">
                <a:solidFill>
                  <a:schemeClr val="tx1">
                    <a:lumMod val="50000"/>
                  </a:schemeClr>
                </a:solidFill>
                <a:cs typeface="Times New Roman" panose="02020603050405020304" pitchFamily="18" charset="0"/>
              </a:rPr>
              <a:t>Assessing patient responses to epinephrine as predictors of Return of Spontaneous Circulation (ROSC).</a:t>
            </a:r>
          </a:p>
          <a:p>
            <a:pPr marL="457200" lvl="1" indent="0" eaLnBrk="0" fontAlgn="base" hangingPunct="0">
              <a:lnSpc>
                <a:spcPct val="150000"/>
              </a:lnSpc>
              <a:spcBef>
                <a:spcPct val="0"/>
              </a:spcBef>
              <a:spcAft>
                <a:spcPct val="0"/>
              </a:spcAft>
              <a:buFontTx/>
              <a:buChar char="•"/>
            </a:pPr>
            <a:r>
              <a:rPr lang="en-US" altLang="en-US" sz="2200" dirty="0">
                <a:solidFill>
                  <a:schemeClr val="tx1">
                    <a:lumMod val="50000"/>
                  </a:schemeClr>
                </a:solidFill>
                <a:cs typeface="Times New Roman" panose="02020603050405020304" pitchFamily="18" charset="0"/>
              </a:rPr>
              <a:t>Using statistical methods and machine learning to identify critical survival indicators.</a:t>
            </a:r>
          </a:p>
          <a:p>
            <a:pPr marL="0" marR="0" lvl="0" indent="0" algn="l" defTabSz="914400" rtl="0" eaLnBrk="0" fontAlgn="base" latinLnBrk="0" hangingPunct="0">
              <a:lnSpc>
                <a:spcPct val="150000"/>
              </a:lnSpc>
              <a:spcBef>
                <a:spcPct val="0"/>
              </a:spcBef>
              <a:spcAft>
                <a:spcPct val="0"/>
              </a:spcAft>
              <a:buClrTx/>
              <a:buSzTx/>
              <a:buNone/>
              <a:tabLst/>
            </a:pPr>
            <a:r>
              <a:rPr lang="en-US" altLang="en-US" sz="2200" b="1" dirty="0">
                <a:solidFill>
                  <a:schemeClr val="tx1">
                    <a:lumMod val="50000"/>
                  </a:schemeClr>
                </a:solidFill>
                <a:cs typeface="Times New Roman" panose="02020603050405020304" pitchFamily="18" charset="0"/>
              </a:rPr>
              <a:t>Creation of Medical Datasets Optimized for AI Processing</a:t>
            </a:r>
          </a:p>
          <a:p>
            <a:pPr marL="457200" lvl="1" indent="0" eaLnBrk="0" fontAlgn="base" hangingPunct="0">
              <a:lnSpc>
                <a:spcPct val="150000"/>
              </a:lnSpc>
              <a:spcBef>
                <a:spcPct val="0"/>
              </a:spcBef>
              <a:spcAft>
                <a:spcPct val="0"/>
              </a:spcAft>
              <a:buFontTx/>
              <a:buChar char="•"/>
            </a:pPr>
            <a:r>
              <a:rPr lang="en-US" altLang="en-US" sz="2200" dirty="0">
                <a:solidFill>
                  <a:schemeClr val="tx1">
                    <a:lumMod val="50000"/>
                  </a:schemeClr>
                </a:solidFill>
                <a:cs typeface="Times New Roman" panose="02020603050405020304" pitchFamily="18" charset="0"/>
              </a:rPr>
              <a:t>Building datasets for </a:t>
            </a:r>
            <a:r>
              <a:rPr lang="en-US" altLang="en-US" sz="2200" dirty="0" err="1">
                <a:solidFill>
                  <a:schemeClr val="tx1">
                    <a:lumMod val="50000"/>
                  </a:schemeClr>
                </a:solidFill>
                <a:cs typeface="Times New Roman" panose="02020603050405020304" pitchFamily="18" charset="0"/>
              </a:rPr>
              <a:t>EtCO</a:t>
            </a:r>
            <a:r>
              <a:rPr lang="en-US" altLang="en-US" sz="2200" dirty="0">
                <a:solidFill>
                  <a:schemeClr val="tx1">
                    <a:lumMod val="50000"/>
                  </a:schemeClr>
                </a:solidFill>
                <a:cs typeface="Times New Roman" panose="02020603050405020304" pitchFamily="18" charset="0"/>
              </a:rPr>
              <a:t>₂-guided resuscitation.</a:t>
            </a:r>
          </a:p>
          <a:p>
            <a:pPr marL="457200" lvl="1" indent="0" eaLnBrk="0" fontAlgn="base" hangingPunct="0">
              <a:lnSpc>
                <a:spcPct val="150000"/>
              </a:lnSpc>
              <a:spcBef>
                <a:spcPct val="0"/>
              </a:spcBef>
              <a:spcAft>
                <a:spcPct val="0"/>
              </a:spcAft>
              <a:buFontTx/>
              <a:buChar char="•"/>
            </a:pPr>
            <a:r>
              <a:rPr lang="en-US" altLang="en-US" sz="2200" dirty="0">
                <a:solidFill>
                  <a:schemeClr val="tx1">
                    <a:lumMod val="50000"/>
                  </a:schemeClr>
                </a:solidFill>
                <a:cs typeface="Times New Roman" panose="02020603050405020304" pitchFamily="18" charset="0"/>
              </a:rPr>
              <a:t>Enhancing real-time clinical decision-making through AI-driven predictive models.</a:t>
            </a:r>
          </a:p>
          <a:p>
            <a:pPr marL="0" indent="0">
              <a:buNone/>
            </a:pPr>
            <a:endParaRPr lang="en-US" dirty="0">
              <a:solidFill>
                <a:schemeClr val="tx1">
                  <a:lumMod val="50000"/>
                </a:schemeClr>
              </a:solidFill>
            </a:endParaRPr>
          </a:p>
        </p:txBody>
      </p:sp>
      <p:sp>
        <p:nvSpPr>
          <p:cNvPr id="5" name="Slide Number Placeholder 4">
            <a:extLst>
              <a:ext uri="{FF2B5EF4-FFF2-40B4-BE49-F238E27FC236}">
                <a16:creationId xmlns:a16="http://schemas.microsoft.com/office/drawing/2014/main" id="{921FE7F8-B583-D98C-6211-B39E38EB2E24}"/>
              </a:ext>
            </a:extLst>
          </p:cNvPr>
          <p:cNvSpPr>
            <a:spLocks noGrp="1"/>
          </p:cNvSpPr>
          <p:nvPr>
            <p:ph type="sldNum" sz="quarter" idx="12"/>
          </p:nvPr>
        </p:nvSpPr>
        <p:spPr/>
        <p:txBody>
          <a:bodyPr/>
          <a:lstStyle/>
          <a:p>
            <a:fld id="{DFA4CD3D-26C8-47FF-8D13-9B32BAAB4735}" type="slidenum">
              <a:rPr lang="en-US" smtClean="0"/>
              <a:t>4</a:t>
            </a:fld>
            <a:endParaRPr lang="en-US"/>
          </a:p>
        </p:txBody>
      </p:sp>
      <p:pic>
        <p:nvPicPr>
          <p:cNvPr id="6" name="Picture 5">
            <a:extLst>
              <a:ext uri="{FF2B5EF4-FFF2-40B4-BE49-F238E27FC236}">
                <a16:creationId xmlns:a16="http://schemas.microsoft.com/office/drawing/2014/main" id="{FDF31A90-7542-94AD-1DA3-454B05D5B1C9}"/>
              </a:ext>
            </a:extLst>
          </p:cNvPr>
          <p:cNvPicPr>
            <a:picLocks noChangeAspect="1"/>
          </p:cNvPicPr>
          <p:nvPr/>
        </p:nvPicPr>
        <p:blipFill>
          <a:blip r:embed="rId3"/>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405285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E14A-998D-4EA2-722F-C408693013FD}"/>
              </a:ext>
            </a:extLst>
          </p:cNvPr>
          <p:cNvSpPr>
            <a:spLocks noGrp="1"/>
          </p:cNvSpPr>
          <p:nvPr>
            <p:ph type="title"/>
          </p:nvPr>
        </p:nvSpPr>
        <p:spPr>
          <a:xfrm>
            <a:off x="782149" y="828729"/>
            <a:ext cx="10515600" cy="838854"/>
          </a:xfrm>
        </p:spPr>
        <p:txBody>
          <a:bodyPr/>
          <a:lstStyle/>
          <a:p>
            <a:r>
              <a:rPr lang="en-US" b="1" dirty="0"/>
              <a:t>Dataset</a:t>
            </a:r>
          </a:p>
        </p:txBody>
      </p:sp>
      <p:sp>
        <p:nvSpPr>
          <p:cNvPr id="3" name="Content Placeholder 2">
            <a:extLst>
              <a:ext uri="{FF2B5EF4-FFF2-40B4-BE49-F238E27FC236}">
                <a16:creationId xmlns:a16="http://schemas.microsoft.com/office/drawing/2014/main" id="{E936EBB5-C619-6040-FAEC-4321047D73DD}"/>
              </a:ext>
            </a:extLst>
          </p:cNvPr>
          <p:cNvSpPr>
            <a:spLocks noGrp="1"/>
          </p:cNvSpPr>
          <p:nvPr>
            <p:ph idx="1"/>
          </p:nvPr>
        </p:nvSpPr>
        <p:spPr>
          <a:xfrm>
            <a:off x="838200" y="1567543"/>
            <a:ext cx="10515600" cy="4609420"/>
          </a:xfrm>
        </p:spPr>
        <p:txBody>
          <a:bodyPr>
            <a:noAutofit/>
          </a:bodyPr>
          <a:lstStyle/>
          <a:p>
            <a:pPr marL="0" indent="0">
              <a:lnSpc>
                <a:spcPct val="150000"/>
              </a:lnSpc>
              <a:buNone/>
            </a:pPr>
            <a:r>
              <a:rPr lang="en-US" sz="2100" b="1" dirty="0">
                <a:solidFill>
                  <a:schemeClr val="tx1">
                    <a:lumMod val="50000"/>
                  </a:schemeClr>
                </a:solidFill>
                <a:cs typeface="Times New Roman" panose="02020603050405020304" pitchFamily="18" charset="0"/>
              </a:rPr>
              <a:t>Source: </a:t>
            </a:r>
            <a:r>
              <a:rPr lang="en-US" sz="2100" dirty="0">
                <a:solidFill>
                  <a:schemeClr val="tx1">
                    <a:lumMod val="50000"/>
                  </a:schemeClr>
                </a:solidFill>
                <a:cs typeface="Times New Roman" panose="02020603050405020304" pitchFamily="18" charset="0"/>
              </a:rPr>
              <a:t>Pragmatic Airway Resuscitation Trial (PART).</a:t>
            </a:r>
          </a:p>
          <a:p>
            <a:pPr marL="0" indent="0">
              <a:lnSpc>
                <a:spcPct val="150000"/>
              </a:lnSpc>
              <a:buNone/>
            </a:pPr>
            <a:r>
              <a:rPr lang="en-US" sz="2100" b="1" dirty="0">
                <a:solidFill>
                  <a:schemeClr val="tx1">
                    <a:lumMod val="50000"/>
                  </a:schemeClr>
                </a:solidFill>
                <a:cs typeface="Times New Roman" panose="02020603050405020304" pitchFamily="18" charset="0"/>
              </a:rPr>
              <a:t>Population: </a:t>
            </a:r>
            <a:r>
              <a:rPr lang="en-US" sz="2100" dirty="0">
                <a:solidFill>
                  <a:schemeClr val="tx1">
                    <a:lumMod val="50000"/>
                  </a:schemeClr>
                </a:solidFill>
                <a:cs typeface="Times New Roman" panose="02020603050405020304" pitchFamily="18" charset="0"/>
              </a:rPr>
              <a:t>Adult patients (18+ years) with non-traumatic out-of-hospital cardiac arrest (OHCA) from 27 EMS agencies across 5 communities.</a:t>
            </a:r>
          </a:p>
          <a:p>
            <a:pPr marL="0" indent="0">
              <a:lnSpc>
                <a:spcPct val="150000"/>
              </a:lnSpc>
              <a:buNone/>
            </a:pPr>
            <a:r>
              <a:rPr lang="en-US" sz="2100" b="1" dirty="0">
                <a:solidFill>
                  <a:schemeClr val="tx1">
                    <a:lumMod val="50000"/>
                  </a:schemeClr>
                </a:solidFill>
                <a:cs typeface="Times New Roman" panose="02020603050405020304" pitchFamily="18" charset="0"/>
              </a:rPr>
              <a:t>Data Collection Period: </a:t>
            </a:r>
            <a:r>
              <a:rPr lang="en-US" sz="2100" dirty="0">
                <a:solidFill>
                  <a:schemeClr val="tx1">
                    <a:lumMod val="50000"/>
                  </a:schemeClr>
                </a:solidFill>
                <a:cs typeface="Times New Roman" panose="02020603050405020304" pitchFamily="18" charset="0"/>
              </a:rPr>
              <a:t>December 1, 2015 – November 4, 2017.</a:t>
            </a:r>
          </a:p>
          <a:p>
            <a:pPr marL="0" indent="0">
              <a:lnSpc>
                <a:spcPct val="150000"/>
              </a:lnSpc>
              <a:buNone/>
            </a:pPr>
            <a:r>
              <a:rPr lang="en-US" sz="2100" b="1" dirty="0">
                <a:solidFill>
                  <a:schemeClr val="tx1">
                    <a:lumMod val="50000"/>
                  </a:schemeClr>
                </a:solidFill>
                <a:cs typeface="Times New Roman" panose="02020603050405020304" pitchFamily="18" charset="0"/>
              </a:rPr>
              <a:t>Sample Size: </a:t>
            </a:r>
            <a:r>
              <a:rPr lang="en-US" sz="2100" dirty="0">
                <a:solidFill>
                  <a:schemeClr val="tx1">
                    <a:lumMod val="50000"/>
                  </a:schemeClr>
                </a:solidFill>
                <a:cs typeface="Times New Roman" panose="02020603050405020304" pitchFamily="18" charset="0"/>
              </a:rPr>
              <a:t>3004 patients. </a:t>
            </a:r>
          </a:p>
          <a:p>
            <a:pPr marL="0" indent="0">
              <a:lnSpc>
                <a:spcPct val="150000"/>
              </a:lnSpc>
              <a:buNone/>
            </a:pPr>
            <a:r>
              <a:rPr lang="en-US" sz="2100" b="1" dirty="0">
                <a:solidFill>
                  <a:schemeClr val="tx1">
                    <a:lumMod val="50000"/>
                  </a:schemeClr>
                </a:solidFill>
                <a:cs typeface="Times New Roman" panose="02020603050405020304" pitchFamily="18" charset="0"/>
              </a:rPr>
              <a:t>Demographic Breakdown:</a:t>
            </a:r>
          </a:p>
          <a:p>
            <a:pPr>
              <a:lnSpc>
                <a:spcPct val="150000"/>
              </a:lnSpc>
              <a:buFont typeface="Arial" panose="020B0604020202020204" pitchFamily="34" charset="0"/>
              <a:buChar char="•"/>
            </a:pPr>
            <a:r>
              <a:rPr lang="en-US" sz="2100" dirty="0">
                <a:solidFill>
                  <a:schemeClr val="tx1">
                    <a:lumMod val="50000"/>
                  </a:schemeClr>
                </a:solidFill>
                <a:cs typeface="Times New Roman" panose="02020603050405020304" pitchFamily="18" charset="0"/>
              </a:rPr>
              <a:t>Gender: 62.4% males, 37.6% females.</a:t>
            </a:r>
          </a:p>
          <a:p>
            <a:pPr>
              <a:lnSpc>
                <a:spcPct val="150000"/>
              </a:lnSpc>
              <a:buFont typeface="Arial" panose="020B0604020202020204" pitchFamily="34" charset="0"/>
              <a:buChar char="•"/>
            </a:pPr>
            <a:r>
              <a:rPr lang="en-US" sz="2100" dirty="0">
                <a:solidFill>
                  <a:schemeClr val="tx1">
                    <a:lumMod val="50000"/>
                  </a:schemeClr>
                </a:solidFill>
                <a:cs typeface="Times New Roman" panose="02020603050405020304" pitchFamily="18" charset="0"/>
              </a:rPr>
              <a:t>Race: 25.6% Black/African American, 53.2% White, 21.2% other.</a:t>
            </a:r>
          </a:p>
          <a:p>
            <a:pPr>
              <a:lnSpc>
                <a:spcPct val="100000"/>
              </a:lnSpc>
            </a:pPr>
            <a:endParaRPr lang="en-US" sz="2000" dirty="0"/>
          </a:p>
        </p:txBody>
      </p:sp>
      <p:sp>
        <p:nvSpPr>
          <p:cNvPr id="5" name="Slide Number Placeholder 4">
            <a:extLst>
              <a:ext uri="{FF2B5EF4-FFF2-40B4-BE49-F238E27FC236}">
                <a16:creationId xmlns:a16="http://schemas.microsoft.com/office/drawing/2014/main" id="{13E13D24-44E6-243C-E6A0-069CE55ECE85}"/>
              </a:ext>
            </a:extLst>
          </p:cNvPr>
          <p:cNvSpPr>
            <a:spLocks noGrp="1"/>
          </p:cNvSpPr>
          <p:nvPr>
            <p:ph type="sldNum" sz="quarter" idx="12"/>
          </p:nvPr>
        </p:nvSpPr>
        <p:spPr/>
        <p:txBody>
          <a:bodyPr/>
          <a:lstStyle/>
          <a:p>
            <a:fld id="{DFA4CD3D-26C8-47FF-8D13-9B32BAAB4735}" type="slidenum">
              <a:rPr lang="en-US" smtClean="0"/>
              <a:t>5</a:t>
            </a:fld>
            <a:endParaRPr lang="en-US"/>
          </a:p>
        </p:txBody>
      </p:sp>
      <p:pic>
        <p:nvPicPr>
          <p:cNvPr id="6" name="Picture 5">
            <a:extLst>
              <a:ext uri="{FF2B5EF4-FFF2-40B4-BE49-F238E27FC236}">
                <a16:creationId xmlns:a16="http://schemas.microsoft.com/office/drawing/2014/main" id="{3D5D9175-BF3F-E7C7-077F-39FBB1489B0E}"/>
              </a:ext>
            </a:extLst>
          </p:cNvPr>
          <p:cNvPicPr>
            <a:picLocks noChangeAspect="1"/>
          </p:cNvPicPr>
          <p:nvPr/>
        </p:nvPicPr>
        <p:blipFill>
          <a:blip r:embed="rId2"/>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3029166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53CA0-3B52-5E7C-A85A-7E84402A1FC3}"/>
              </a:ext>
            </a:extLst>
          </p:cNvPr>
          <p:cNvSpPr>
            <a:spLocks noGrp="1"/>
          </p:cNvSpPr>
          <p:nvPr>
            <p:ph type="title"/>
          </p:nvPr>
        </p:nvSpPr>
        <p:spPr>
          <a:xfrm>
            <a:off x="838200" y="986042"/>
            <a:ext cx="2601686" cy="2965472"/>
          </a:xfrm>
        </p:spPr>
        <p:txBody>
          <a:bodyPr>
            <a:normAutofit/>
          </a:bodyPr>
          <a:lstStyle/>
          <a:p>
            <a:r>
              <a:rPr lang="en-US" b="1" i="0" u="none" strike="noStrike" baseline="0" dirty="0"/>
              <a:t>Attributes of the Dataset</a:t>
            </a:r>
            <a:endParaRPr lang="en-US" b="1" dirty="0"/>
          </a:p>
        </p:txBody>
      </p:sp>
      <p:sp>
        <p:nvSpPr>
          <p:cNvPr id="5" name="Slide Number Placeholder 4">
            <a:extLst>
              <a:ext uri="{FF2B5EF4-FFF2-40B4-BE49-F238E27FC236}">
                <a16:creationId xmlns:a16="http://schemas.microsoft.com/office/drawing/2014/main" id="{27B6BEC3-C503-5E24-6D08-4061BDC57FFA}"/>
              </a:ext>
            </a:extLst>
          </p:cNvPr>
          <p:cNvSpPr>
            <a:spLocks noGrp="1"/>
          </p:cNvSpPr>
          <p:nvPr>
            <p:ph type="sldNum" sz="quarter" idx="12"/>
          </p:nvPr>
        </p:nvSpPr>
        <p:spPr/>
        <p:txBody>
          <a:bodyPr/>
          <a:lstStyle/>
          <a:p>
            <a:fld id="{DFA4CD3D-26C8-47FF-8D13-9B32BAAB4735}" type="slidenum">
              <a:rPr lang="en-US" smtClean="0"/>
              <a:t>6</a:t>
            </a:fld>
            <a:endParaRPr lang="en-US"/>
          </a:p>
        </p:txBody>
      </p:sp>
      <p:pic>
        <p:nvPicPr>
          <p:cNvPr id="7" name="Content Placeholder 6">
            <a:extLst>
              <a:ext uri="{FF2B5EF4-FFF2-40B4-BE49-F238E27FC236}">
                <a16:creationId xmlns:a16="http://schemas.microsoft.com/office/drawing/2014/main" id="{AD476F21-32FC-B8ED-B979-918B744B8716}"/>
              </a:ext>
            </a:extLst>
          </p:cNvPr>
          <p:cNvPicPr>
            <a:picLocks noGrp="1" noChangeAspect="1"/>
          </p:cNvPicPr>
          <p:nvPr>
            <p:ph idx="1"/>
          </p:nvPr>
        </p:nvPicPr>
        <p:blipFill>
          <a:blip r:embed="rId3"/>
          <a:stretch>
            <a:fillRect/>
          </a:stretch>
        </p:blipFill>
        <p:spPr>
          <a:xfrm>
            <a:off x="4797468" y="361091"/>
            <a:ext cx="5872172" cy="5858549"/>
          </a:xfrm>
          <a:prstGeom prst="rect">
            <a:avLst/>
          </a:prstGeom>
        </p:spPr>
      </p:pic>
      <p:pic>
        <p:nvPicPr>
          <p:cNvPr id="6" name="Picture 5">
            <a:extLst>
              <a:ext uri="{FF2B5EF4-FFF2-40B4-BE49-F238E27FC236}">
                <a16:creationId xmlns:a16="http://schemas.microsoft.com/office/drawing/2014/main" id="{05D6AAFC-3D9B-FB8C-7436-6C0B3C52C2EF}"/>
              </a:ext>
            </a:extLst>
          </p:cNvPr>
          <p:cNvPicPr>
            <a:picLocks noChangeAspect="1"/>
          </p:cNvPicPr>
          <p:nvPr/>
        </p:nvPicPr>
        <p:blipFill>
          <a:blip r:embed="rId4"/>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3899842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BAF3-0697-111B-44F7-14C02FB66725}"/>
              </a:ext>
            </a:extLst>
          </p:cNvPr>
          <p:cNvSpPr>
            <a:spLocks noGrp="1"/>
          </p:cNvSpPr>
          <p:nvPr>
            <p:ph type="title"/>
          </p:nvPr>
        </p:nvSpPr>
        <p:spPr>
          <a:xfrm>
            <a:off x="876693" y="741391"/>
            <a:ext cx="5219307" cy="1616203"/>
          </a:xfrm>
        </p:spPr>
        <p:txBody>
          <a:bodyPr anchor="b">
            <a:normAutofit/>
          </a:bodyPr>
          <a:lstStyle/>
          <a:p>
            <a:r>
              <a:rPr lang="en-US" b="1" dirty="0"/>
              <a:t>Project Pipeline</a:t>
            </a:r>
          </a:p>
        </p:txBody>
      </p:sp>
      <p:sp>
        <p:nvSpPr>
          <p:cNvPr id="10" name="Content Placeholder 9">
            <a:extLst>
              <a:ext uri="{FF2B5EF4-FFF2-40B4-BE49-F238E27FC236}">
                <a16:creationId xmlns:a16="http://schemas.microsoft.com/office/drawing/2014/main" id="{ABCC93BB-D970-2595-2364-E0530C22B8B1}"/>
              </a:ext>
            </a:extLst>
          </p:cNvPr>
          <p:cNvSpPr>
            <a:spLocks noGrp="1"/>
          </p:cNvSpPr>
          <p:nvPr>
            <p:ph idx="1"/>
          </p:nvPr>
        </p:nvSpPr>
        <p:spPr>
          <a:xfrm>
            <a:off x="876692" y="2533476"/>
            <a:ext cx="5219307" cy="3537410"/>
          </a:xfrm>
        </p:spPr>
        <p:txBody>
          <a:bodyPr anchor="t">
            <a:normAutofit/>
          </a:bodyPr>
          <a:lstStyle/>
          <a:p>
            <a:pPr marL="0" indent="0">
              <a:buNone/>
            </a:pPr>
            <a:r>
              <a:rPr lang="en-US" sz="2000" dirty="0">
                <a:solidFill>
                  <a:schemeClr val="tx1">
                    <a:lumMod val="50000"/>
                  </a:schemeClr>
                </a:solidFill>
                <a:cs typeface="Times New Roman" panose="02020603050405020304" pitchFamily="18" charset="0"/>
              </a:rPr>
              <a:t>This flowchart illustrates the step-by-step process for predicting Return of Spontaneous Circulation (ROSC) using </a:t>
            </a:r>
            <a:r>
              <a:rPr lang="en-US" sz="2000" dirty="0" err="1">
                <a:solidFill>
                  <a:schemeClr val="tx1">
                    <a:lumMod val="50000"/>
                  </a:schemeClr>
                </a:solidFill>
                <a:cs typeface="Times New Roman" panose="02020603050405020304" pitchFamily="18" charset="0"/>
              </a:rPr>
              <a:t>EtCO</a:t>
            </a:r>
            <a:r>
              <a:rPr lang="en-US" sz="2000" dirty="0">
                <a:solidFill>
                  <a:schemeClr val="tx1">
                    <a:lumMod val="50000"/>
                  </a:schemeClr>
                </a:solidFill>
                <a:cs typeface="Times New Roman" panose="02020603050405020304" pitchFamily="18" charset="0"/>
              </a:rPr>
              <a:t>₂ trends, from data collection and preprocessing to feature extraction and machine learning model development for real-time clinical decision-making.</a:t>
            </a:r>
          </a:p>
        </p:txBody>
      </p:sp>
      <p:pic>
        <p:nvPicPr>
          <p:cNvPr id="6" name="Content Placeholder 17" descr="A diagram of a process flow&#10;&#10;Description automatically generated">
            <a:extLst>
              <a:ext uri="{FF2B5EF4-FFF2-40B4-BE49-F238E27FC236}">
                <a16:creationId xmlns:a16="http://schemas.microsoft.com/office/drawing/2014/main" id="{7BA467C4-1A17-3E81-2373-4E09AC014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171" y="576944"/>
            <a:ext cx="4349311" cy="5493942"/>
          </a:xfrm>
          <a:prstGeom prst="rect">
            <a:avLst/>
          </a:prstGeom>
        </p:spPr>
      </p:pic>
      <p:sp>
        <p:nvSpPr>
          <p:cNvPr id="5" name="Slide Number Placeholder 4">
            <a:extLst>
              <a:ext uri="{FF2B5EF4-FFF2-40B4-BE49-F238E27FC236}">
                <a16:creationId xmlns:a16="http://schemas.microsoft.com/office/drawing/2014/main" id="{35BCC251-2733-4FCA-610A-3FCAF5192085}"/>
              </a:ext>
            </a:extLst>
          </p:cNvPr>
          <p:cNvSpPr>
            <a:spLocks noGrp="1"/>
          </p:cNvSpPr>
          <p:nvPr>
            <p:ph type="sldNum" sz="quarter" idx="12"/>
          </p:nvPr>
        </p:nvSpPr>
        <p:spPr>
          <a:xfrm>
            <a:off x="8610600" y="6356350"/>
            <a:ext cx="2743200" cy="365125"/>
          </a:xfrm>
        </p:spPr>
        <p:txBody>
          <a:bodyPr>
            <a:normAutofit/>
          </a:bodyPr>
          <a:lstStyle/>
          <a:p>
            <a:pPr>
              <a:spcAft>
                <a:spcPts val="600"/>
              </a:spcAft>
            </a:pPr>
            <a:fld id="{DFA4CD3D-26C8-47FF-8D13-9B32BAAB4735}" type="slidenum">
              <a:rPr lang="en-US" smtClean="0">
                <a:solidFill>
                  <a:schemeClr val="tx1">
                    <a:lumMod val="50000"/>
                    <a:lumOff val="50000"/>
                  </a:schemeClr>
                </a:solidFill>
              </a:rPr>
              <a:pPr>
                <a:spcAft>
                  <a:spcPts val="600"/>
                </a:spcAft>
              </a:pPr>
              <a:t>7</a:t>
            </a:fld>
            <a:endParaRPr lang="en-US">
              <a:solidFill>
                <a:schemeClr val="tx1">
                  <a:lumMod val="50000"/>
                  <a:lumOff val="50000"/>
                </a:schemeClr>
              </a:solidFill>
            </a:endParaRPr>
          </a:p>
        </p:txBody>
      </p:sp>
      <p:grpSp>
        <p:nvGrpSpPr>
          <p:cNvPr id="24" name="Group 23">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5" name="Rectangle 24">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2EF22151-D416-8543-C298-5A5655990B17}"/>
              </a:ext>
            </a:extLst>
          </p:cNvPr>
          <p:cNvPicPr>
            <a:picLocks noChangeAspect="1"/>
          </p:cNvPicPr>
          <p:nvPr/>
        </p:nvPicPr>
        <p:blipFill>
          <a:blip r:embed="rId4"/>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2274142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6396-DC29-15DF-C642-EB8933340FD5}"/>
              </a:ext>
            </a:extLst>
          </p:cNvPr>
          <p:cNvSpPr>
            <a:spLocks noGrp="1"/>
          </p:cNvSpPr>
          <p:nvPr>
            <p:ph type="title"/>
          </p:nvPr>
        </p:nvSpPr>
        <p:spPr>
          <a:xfrm>
            <a:off x="782149" y="799005"/>
            <a:ext cx="10515600" cy="838854"/>
          </a:xfrm>
        </p:spPr>
        <p:txBody>
          <a:bodyPr>
            <a:normAutofit/>
          </a:bodyPr>
          <a:lstStyle/>
          <a:p>
            <a:r>
              <a:rPr lang="en-US" b="1" i="0" u="none" strike="noStrike" baseline="0" dirty="0">
                <a:latin typeface="CMBX12"/>
              </a:rPr>
              <a:t>Data</a:t>
            </a:r>
            <a:r>
              <a:rPr lang="en-US" b="0" i="0" u="none" strike="noStrike" baseline="0" dirty="0">
                <a:latin typeface="CMBX12"/>
              </a:rPr>
              <a:t> </a:t>
            </a:r>
            <a:r>
              <a:rPr lang="en-US" b="1" dirty="0"/>
              <a:t>Preprocessing</a:t>
            </a:r>
          </a:p>
        </p:txBody>
      </p:sp>
      <p:pic>
        <p:nvPicPr>
          <p:cNvPr id="7" name="Content Placeholder 6" descr="A flowchart of cases&#10;&#10;Description automatically generated">
            <a:extLst>
              <a:ext uri="{FF2B5EF4-FFF2-40B4-BE49-F238E27FC236}">
                <a16:creationId xmlns:a16="http://schemas.microsoft.com/office/drawing/2014/main" id="{011D2BDB-19FE-FAE6-EA67-1D371CC6ED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12263" y="1325562"/>
            <a:ext cx="4234175" cy="4639287"/>
          </a:xfrm>
        </p:spPr>
      </p:pic>
      <p:sp>
        <p:nvSpPr>
          <p:cNvPr id="5" name="Slide Number Placeholder 4">
            <a:extLst>
              <a:ext uri="{FF2B5EF4-FFF2-40B4-BE49-F238E27FC236}">
                <a16:creationId xmlns:a16="http://schemas.microsoft.com/office/drawing/2014/main" id="{5D86252A-1AC7-1A0E-7C45-62B1D6141DB5}"/>
              </a:ext>
            </a:extLst>
          </p:cNvPr>
          <p:cNvSpPr>
            <a:spLocks noGrp="1"/>
          </p:cNvSpPr>
          <p:nvPr>
            <p:ph type="sldNum" sz="quarter" idx="12"/>
          </p:nvPr>
        </p:nvSpPr>
        <p:spPr/>
        <p:txBody>
          <a:bodyPr/>
          <a:lstStyle/>
          <a:p>
            <a:fld id="{DFA4CD3D-26C8-47FF-8D13-9B32BAAB4735}" type="slidenum">
              <a:rPr lang="en-US" smtClean="0"/>
              <a:t>8</a:t>
            </a:fld>
            <a:endParaRPr lang="en-US"/>
          </a:p>
        </p:txBody>
      </p:sp>
      <p:sp>
        <p:nvSpPr>
          <p:cNvPr id="9" name="TextBox 8">
            <a:extLst>
              <a:ext uri="{FF2B5EF4-FFF2-40B4-BE49-F238E27FC236}">
                <a16:creationId xmlns:a16="http://schemas.microsoft.com/office/drawing/2014/main" id="{5CB3904A-1DB8-199A-404B-3C7EAC38F1A0}"/>
              </a:ext>
            </a:extLst>
          </p:cNvPr>
          <p:cNvSpPr txBox="1"/>
          <p:nvPr/>
        </p:nvSpPr>
        <p:spPr>
          <a:xfrm>
            <a:off x="782149" y="1325562"/>
            <a:ext cx="6530114" cy="5909310"/>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2000" dirty="0">
                <a:solidFill>
                  <a:schemeClr val="tx1">
                    <a:lumMod val="50000"/>
                  </a:schemeClr>
                </a:solidFill>
                <a:cs typeface="Times New Roman" panose="02020603050405020304" pitchFamily="18" charset="0"/>
              </a:rPr>
              <a:t>This flowchart illustrates the data cleaning process, where all non-interpretable </a:t>
            </a:r>
            <a:r>
              <a:rPr lang="en-US" sz="2000" dirty="0" err="1">
                <a:solidFill>
                  <a:schemeClr val="tx1">
                    <a:lumMod val="50000"/>
                  </a:schemeClr>
                </a:solidFill>
                <a:cs typeface="Times New Roman" panose="02020603050405020304" pitchFamily="18" charset="0"/>
              </a:rPr>
              <a:t>EtCO</a:t>
            </a:r>
            <a:r>
              <a:rPr lang="en-US" sz="2000" dirty="0">
                <a:solidFill>
                  <a:schemeClr val="tx1">
                    <a:lumMod val="50000"/>
                  </a:schemeClr>
                </a:solidFill>
                <a:cs typeface="Times New Roman" panose="02020603050405020304" pitchFamily="18" charset="0"/>
              </a:rPr>
              <a:t>₂ data was removed to ensure the accuracy and consistency of the dataset, minimizing discrepancies for the analysis.</a:t>
            </a:r>
          </a:p>
          <a:p>
            <a:pPr marL="285750" indent="-285750">
              <a:lnSpc>
                <a:spcPct val="150000"/>
              </a:lnSpc>
              <a:buFont typeface="Wingdings" panose="05000000000000000000" pitchFamily="2" charset="2"/>
              <a:buChar char="Ø"/>
            </a:pPr>
            <a:r>
              <a:rPr lang="en-US" altLang="en-US" sz="2000" dirty="0">
                <a:solidFill>
                  <a:schemeClr val="tx1">
                    <a:lumMod val="50000"/>
                  </a:schemeClr>
                </a:solidFill>
                <a:cs typeface="Times New Roman" panose="02020603050405020304" pitchFamily="18" charset="0"/>
              </a:rPr>
              <a:t>Categorical variables (sex, witnessed status, rhythm type) were encoded into numerical formats for model compatibility.</a:t>
            </a:r>
          </a:p>
          <a:p>
            <a:pPr marL="285750" indent="-285750">
              <a:lnSpc>
                <a:spcPct val="150000"/>
              </a:lnSpc>
              <a:buFont typeface="Wingdings" panose="05000000000000000000" pitchFamily="2" charset="2"/>
              <a:buChar char="Ø"/>
            </a:pPr>
            <a:r>
              <a:rPr lang="en-US" altLang="en-US" sz="2000" dirty="0">
                <a:solidFill>
                  <a:schemeClr val="tx1">
                    <a:lumMod val="50000"/>
                  </a:schemeClr>
                </a:solidFill>
                <a:cs typeface="Times New Roman" panose="02020603050405020304" pitchFamily="18" charset="0"/>
              </a:rPr>
              <a:t>Class imbalance between ROSC and non-ROSC cases was addressed using SMOTE(</a:t>
            </a:r>
            <a:r>
              <a:rPr lang="en-US" sz="2000" dirty="0">
                <a:solidFill>
                  <a:schemeClr val="tx1">
                    <a:lumMod val="50000"/>
                  </a:schemeClr>
                </a:solidFill>
                <a:cs typeface="Times New Roman" panose="02020603050405020304" pitchFamily="18" charset="0"/>
              </a:rPr>
              <a:t>Synthetic Minority Oversampling Technique</a:t>
            </a:r>
            <a:r>
              <a:rPr lang="en-US" altLang="en-US" sz="2000" dirty="0">
                <a:solidFill>
                  <a:schemeClr val="tx1">
                    <a:lumMod val="50000"/>
                  </a:schemeClr>
                </a:solidFill>
                <a:cs typeface="Times New Roman" panose="02020603050405020304" pitchFamily="18" charset="0"/>
              </a:rPr>
              <a:t>) to ensure balanced and accurate predictions. </a:t>
            </a:r>
          </a:p>
          <a:p>
            <a:pPr>
              <a:lnSpc>
                <a:spcPct val="150000"/>
              </a:lnSpc>
            </a:pPr>
            <a:endParaRPr lang="en-US" sz="2000" dirty="0">
              <a:cs typeface="Times New Roman" panose="02020603050405020304" pitchFamily="18" charset="0"/>
            </a:endParaRPr>
          </a:p>
          <a:p>
            <a:pPr marL="285750" indent="-285750">
              <a:lnSpc>
                <a:spcPct val="150000"/>
              </a:lnSpc>
              <a:buFont typeface="Wingdings" panose="05000000000000000000" pitchFamily="2" charset="2"/>
              <a:buChar char="Ø"/>
            </a:pPr>
            <a:endParaRPr lang="en-US" sz="2000" dirty="0"/>
          </a:p>
          <a:p>
            <a:pPr marL="285750" indent="-285750">
              <a:buFont typeface="Wingdings" panose="05000000000000000000" pitchFamily="2" charset="2"/>
              <a:buChar char="Ø"/>
            </a:pPr>
            <a:endParaRPr lang="en-US" dirty="0"/>
          </a:p>
        </p:txBody>
      </p:sp>
      <p:pic>
        <p:nvPicPr>
          <p:cNvPr id="12" name="Picture 11">
            <a:extLst>
              <a:ext uri="{FF2B5EF4-FFF2-40B4-BE49-F238E27FC236}">
                <a16:creationId xmlns:a16="http://schemas.microsoft.com/office/drawing/2014/main" id="{B15D5974-F958-0177-7AC9-F388CC60A731}"/>
              </a:ext>
            </a:extLst>
          </p:cNvPr>
          <p:cNvPicPr>
            <a:picLocks noChangeAspect="1"/>
          </p:cNvPicPr>
          <p:nvPr/>
        </p:nvPicPr>
        <p:blipFill>
          <a:blip r:embed="rId4"/>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4159018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BC66-5547-4A0C-A35A-D83B498C3564}"/>
              </a:ext>
            </a:extLst>
          </p:cNvPr>
          <p:cNvSpPr>
            <a:spLocks noGrp="1"/>
          </p:cNvSpPr>
          <p:nvPr>
            <p:ph type="title"/>
          </p:nvPr>
        </p:nvSpPr>
        <p:spPr/>
        <p:txBody>
          <a:bodyPr/>
          <a:lstStyle/>
          <a:p>
            <a:r>
              <a:rPr lang="en-US" b="1" dirty="0"/>
              <a:t>Feature Engineering – EtCO</a:t>
            </a:r>
            <a:r>
              <a:rPr lang="en-US" sz="2800" b="1" dirty="0"/>
              <a:t>2</a:t>
            </a:r>
            <a:r>
              <a:rPr lang="en-US" b="1" dirty="0"/>
              <a:t> Slope </a:t>
            </a:r>
          </a:p>
        </p:txBody>
      </p:sp>
      <p:sp>
        <p:nvSpPr>
          <p:cNvPr id="5" name="Slide Number Placeholder 4">
            <a:extLst>
              <a:ext uri="{FF2B5EF4-FFF2-40B4-BE49-F238E27FC236}">
                <a16:creationId xmlns:a16="http://schemas.microsoft.com/office/drawing/2014/main" id="{59684A7B-A77C-4A2F-B66E-797FAB80D962}"/>
              </a:ext>
            </a:extLst>
          </p:cNvPr>
          <p:cNvSpPr>
            <a:spLocks noGrp="1"/>
          </p:cNvSpPr>
          <p:nvPr>
            <p:ph type="sldNum" sz="quarter" idx="12"/>
          </p:nvPr>
        </p:nvSpPr>
        <p:spPr/>
        <p:txBody>
          <a:bodyPr/>
          <a:lstStyle/>
          <a:p>
            <a:fld id="{DFA4CD3D-26C8-47FF-8D13-9B32BAAB4735}" type="slidenum">
              <a:rPr lang="en-US" smtClean="0"/>
              <a:t>9</a:t>
            </a:fld>
            <a:endParaRPr lang="en-US"/>
          </a:p>
        </p:txBody>
      </p:sp>
      <p:sp>
        <p:nvSpPr>
          <p:cNvPr id="6" name="Rectangle 1">
            <a:extLst>
              <a:ext uri="{FF2B5EF4-FFF2-40B4-BE49-F238E27FC236}">
                <a16:creationId xmlns:a16="http://schemas.microsoft.com/office/drawing/2014/main" id="{870CC315-9000-9FB2-7825-FB61C2B6CF2D}"/>
              </a:ext>
            </a:extLst>
          </p:cNvPr>
          <p:cNvSpPr>
            <a:spLocks noGrp="1" noChangeArrowheads="1"/>
          </p:cNvSpPr>
          <p:nvPr>
            <p:ph idx="1"/>
          </p:nvPr>
        </p:nvSpPr>
        <p:spPr bwMode="auto">
          <a:xfrm>
            <a:off x="838200" y="1824896"/>
            <a:ext cx="10330543" cy="373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fontAlgn="base">
              <a:lnSpc>
                <a:spcPct val="150000"/>
              </a:lnSpc>
              <a:spcBef>
                <a:spcPct val="0"/>
              </a:spcBef>
              <a:spcAft>
                <a:spcPct val="0"/>
              </a:spcAft>
              <a:buClrTx/>
              <a:buSzTx/>
              <a:buNone/>
              <a:tabLst/>
            </a:pPr>
            <a:r>
              <a:rPr lang="en-US" altLang="en-US" sz="2000" b="1" dirty="0">
                <a:solidFill>
                  <a:schemeClr val="tx1">
                    <a:lumMod val="50000"/>
                  </a:schemeClr>
                </a:solidFill>
                <a:cs typeface="Times New Roman" panose="02020603050405020304" pitchFamily="18" charset="0"/>
              </a:rPr>
              <a:t>EtCO2 Slope Calculation: </a:t>
            </a:r>
            <a:r>
              <a:rPr lang="en-US" altLang="en-US" sz="2000" dirty="0">
                <a:solidFill>
                  <a:schemeClr val="tx1">
                    <a:lumMod val="50000"/>
                  </a:schemeClr>
                </a:solidFill>
                <a:cs typeface="Times New Roman" panose="02020603050405020304" pitchFamily="18" charset="0"/>
              </a:rPr>
              <a:t>Analyzing the change in EtCO2 over time during resuscitation to predict ROSC.</a:t>
            </a:r>
          </a:p>
          <a:p>
            <a:pPr marL="0" marR="0" lvl="0" indent="0" fontAlgn="base">
              <a:lnSpc>
                <a:spcPct val="150000"/>
              </a:lnSpc>
              <a:spcBef>
                <a:spcPct val="0"/>
              </a:spcBef>
              <a:spcAft>
                <a:spcPct val="0"/>
              </a:spcAft>
              <a:buClrTx/>
              <a:buSzTx/>
              <a:buNone/>
              <a:tabLst/>
            </a:pPr>
            <a:r>
              <a:rPr lang="en-US" altLang="en-US" sz="2000" b="1" dirty="0">
                <a:solidFill>
                  <a:schemeClr val="tx1">
                    <a:lumMod val="50000"/>
                  </a:schemeClr>
                </a:solidFill>
                <a:cs typeface="Times New Roman" panose="02020603050405020304" pitchFamily="18" charset="0"/>
              </a:rPr>
              <a:t>Slope Formula: </a:t>
            </a:r>
            <a:r>
              <a:rPr lang="en-US" altLang="en-US" sz="2000" dirty="0">
                <a:solidFill>
                  <a:schemeClr val="tx1">
                    <a:lumMod val="50000"/>
                  </a:schemeClr>
                </a:solidFill>
                <a:cs typeface="Times New Roman" panose="02020603050405020304" pitchFamily="18" charset="0"/>
              </a:rPr>
              <a:t>ΔEtCO2 = EtCO2(t2) - EtCO2(t1), where the slope indicates the rate of change in EtCO2, calculated over time intervals, typically 1 minute.</a:t>
            </a:r>
          </a:p>
          <a:p>
            <a:pPr marR="0" lvl="0" fontAlgn="base">
              <a:lnSpc>
                <a:spcPct val="150000"/>
              </a:lnSpc>
              <a:spcBef>
                <a:spcPct val="0"/>
              </a:spcBef>
              <a:spcAft>
                <a:spcPct val="0"/>
              </a:spcAft>
              <a:buClrTx/>
              <a:buSzTx/>
              <a:buFont typeface="Wingdings" panose="05000000000000000000" pitchFamily="2" charset="2"/>
              <a:buChar char="Ø"/>
              <a:tabLst/>
            </a:pPr>
            <a:r>
              <a:rPr lang="en-US" sz="2000" dirty="0">
                <a:solidFill>
                  <a:schemeClr val="tx1">
                    <a:lumMod val="50000"/>
                  </a:schemeClr>
                </a:solidFill>
                <a:cs typeface="Times New Roman" panose="02020603050405020304" pitchFamily="18" charset="0"/>
              </a:rPr>
              <a:t>The relationship between EtCO2 and time is modeled using </a:t>
            </a:r>
            <a:r>
              <a:rPr lang="en-US" sz="2000" b="1" dirty="0">
                <a:solidFill>
                  <a:srgbClr val="C00000"/>
                </a:solidFill>
                <a:cs typeface="Times New Roman" panose="02020603050405020304" pitchFamily="18" charset="0"/>
              </a:rPr>
              <a:t>linear regression </a:t>
            </a:r>
            <a:r>
              <a:rPr lang="en-US" sz="2000" dirty="0">
                <a:solidFill>
                  <a:schemeClr val="tx1">
                    <a:lumMod val="50000"/>
                  </a:schemeClr>
                </a:solidFill>
                <a:cs typeface="Times New Roman" panose="02020603050405020304" pitchFamily="18" charset="0"/>
              </a:rPr>
              <a:t>(</a:t>
            </a:r>
            <a:r>
              <a:rPr lang="en-US" sz="2000" b="1" dirty="0">
                <a:solidFill>
                  <a:srgbClr val="C00000"/>
                </a:solidFill>
                <a:cs typeface="Times New Roman" panose="02020603050405020304" pitchFamily="18" charset="0"/>
              </a:rPr>
              <a:t>polynomial fitting of degree 1</a:t>
            </a:r>
            <a:r>
              <a:rPr lang="en-US" sz="2000" dirty="0">
                <a:solidFill>
                  <a:schemeClr val="tx1">
                    <a:lumMod val="50000"/>
                  </a:schemeClr>
                </a:solidFill>
                <a:cs typeface="Times New Roman" panose="02020603050405020304" pitchFamily="18" charset="0"/>
              </a:rPr>
              <a:t>), which fits a straight line to the EtCO2 data points for each patient. The resulting slope indicates the average rate of change in EtCO2 per unit of time, providing insights into the patient’s likelihood of achieving ROSC.</a:t>
            </a:r>
            <a:endParaRPr lang="en-US" altLang="en-US" sz="2000" dirty="0">
              <a:solidFill>
                <a:schemeClr val="tx1">
                  <a:lumMod val="50000"/>
                </a:schemeClr>
              </a:solidFill>
              <a:cs typeface="Times New Roman" panose="02020603050405020304" pitchFamily="18" charset="0"/>
            </a:endParaRPr>
          </a:p>
        </p:txBody>
      </p:sp>
      <p:pic>
        <p:nvPicPr>
          <p:cNvPr id="7" name="Picture 6">
            <a:extLst>
              <a:ext uri="{FF2B5EF4-FFF2-40B4-BE49-F238E27FC236}">
                <a16:creationId xmlns:a16="http://schemas.microsoft.com/office/drawing/2014/main" id="{8B8AE4DB-6A05-10A7-3ACB-A0F7545F1AA9}"/>
              </a:ext>
            </a:extLst>
          </p:cNvPr>
          <p:cNvPicPr>
            <a:picLocks noChangeAspect="1"/>
          </p:cNvPicPr>
          <p:nvPr/>
        </p:nvPicPr>
        <p:blipFill>
          <a:blip r:embed="rId3"/>
          <a:stretch>
            <a:fillRect/>
          </a:stretch>
        </p:blipFill>
        <p:spPr>
          <a:xfrm>
            <a:off x="396872" y="6320848"/>
            <a:ext cx="2469094" cy="353599"/>
          </a:xfrm>
          <a:prstGeom prst="rect">
            <a:avLst/>
          </a:prstGeom>
        </p:spPr>
      </p:pic>
    </p:spTree>
    <p:extLst>
      <p:ext uri="{BB962C8B-B14F-4D97-AF65-F5344CB8AC3E}">
        <p14:creationId xmlns:p14="http://schemas.microsoft.com/office/powerpoint/2010/main" val="710884429"/>
      </p:ext>
    </p:extLst>
  </p:cSld>
  <p:clrMapOvr>
    <a:masterClrMapping/>
  </p:clrMapOvr>
</p:sld>
</file>

<file path=ppt/theme/theme1.xml><?xml version="1.0" encoding="utf-8"?>
<a:theme xmlns:a="http://schemas.openxmlformats.org/drawingml/2006/main" name="Office Theme">
  <a:themeElements>
    <a:clrScheme name="Custom 4">
      <a:dk1>
        <a:srgbClr val="3F4443"/>
      </a:dk1>
      <a:lt1>
        <a:srgbClr val="FFFFFF"/>
      </a:lt1>
      <a:dk2>
        <a:srgbClr val="3F4443"/>
      </a:dk2>
      <a:lt2>
        <a:srgbClr val="FFFFFF"/>
      </a:lt2>
      <a:accent1>
        <a:srgbClr val="737B7E"/>
      </a:accent1>
      <a:accent2>
        <a:srgbClr val="830065"/>
      </a:accent2>
      <a:accent3>
        <a:srgbClr val="6EBBAB"/>
      </a:accent3>
      <a:accent4>
        <a:srgbClr val="B04558"/>
      </a:accent4>
      <a:accent5>
        <a:srgbClr val="FFB600"/>
      </a:accent5>
      <a:accent6>
        <a:srgbClr val="0E4B52"/>
      </a:accent6>
      <a:hlink>
        <a:srgbClr val="E65F33"/>
      </a:hlink>
      <a:folHlink>
        <a:srgbClr val="FFFFFF"/>
      </a:folHlink>
    </a:clrScheme>
    <a:fontScheme name="Ohio State - Buckeye Fonts">
      <a:majorFont>
        <a:latin typeface="Buckeye Serif Black"/>
        <a:ea typeface=""/>
        <a:cs typeface=""/>
      </a:majorFont>
      <a:minorFont>
        <a:latin typeface="Buckey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EE2DD3DF7BEB54489DD6C1E6A34D4F8" ma:contentTypeVersion="13" ma:contentTypeDescription="Create a new document." ma:contentTypeScope="" ma:versionID="2024886f0730fd82ad917d5392c7005d">
  <xsd:schema xmlns:xsd="http://www.w3.org/2001/XMLSchema" xmlns:xs="http://www.w3.org/2001/XMLSchema" xmlns:p="http://schemas.microsoft.com/office/2006/metadata/properties" xmlns:ns2="71b11ec8-907a-4173-b47c-626f404c9684" xmlns:ns3="ff7c638d-9989-4f13-81ed-45d3ad12ad6a" targetNamespace="http://schemas.microsoft.com/office/2006/metadata/properties" ma:root="true" ma:fieldsID="69af8ad6acf1f25662e3176bcf6d950a" ns2:_="" ns3:_="">
    <xsd:import namespace="71b11ec8-907a-4173-b47c-626f404c9684"/>
    <xsd:import namespace="ff7c638d-9989-4f13-81ed-45d3ad12ad6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b11ec8-907a-4173-b47c-626f404c96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7c638d-9989-4f13-81ed-45d3ad12ad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29d4d723-4ce7-477a-912b-8e68c917d30e}" ma:internalName="TaxCatchAll" ma:showField="CatchAllData" ma:web="ff7c638d-9989-4f13-81ed-45d3ad12ad6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ff7c638d-9989-4f13-81ed-45d3ad12ad6a" xsi:nil="true"/>
    <lcf76f155ced4ddcb4097134ff3c332f xmlns="71b11ec8-907a-4173-b47c-626f404c968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E337769-3F4F-4681-AA2E-47AC0231A90B}">
  <ds:schemaRefs>
    <ds:schemaRef ds:uri="http://schemas.microsoft.com/sharepoint/v3/contenttype/forms"/>
  </ds:schemaRefs>
</ds:datastoreItem>
</file>

<file path=customXml/itemProps2.xml><?xml version="1.0" encoding="utf-8"?>
<ds:datastoreItem xmlns:ds="http://schemas.openxmlformats.org/officeDocument/2006/customXml" ds:itemID="{164DFD18-F5E3-46FC-B72F-7AB388EB61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b11ec8-907a-4173-b47c-626f404c9684"/>
    <ds:schemaRef ds:uri="ff7c638d-9989-4f13-81ed-45d3ad12ad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287A17-DB56-45E9-A220-59880CBEFFAC}">
  <ds:schemaRefs>
    <ds:schemaRef ds:uri="http://schemas.microsoft.com/office/2006/metadata/properties"/>
    <ds:schemaRef ds:uri="http://schemas.microsoft.com/office/infopath/2007/PartnerControls"/>
    <ds:schemaRef ds:uri="0ed0d9af-1604-4891-b563-33d7ec25e728"/>
    <ds:schemaRef ds:uri="c19eea58-fec4-4ca3-bd8b-490f375e5de7"/>
    <ds:schemaRef ds:uri="ff7c638d-9989-4f13-81ed-45d3ad12ad6a"/>
    <ds:schemaRef ds:uri="71b11ec8-907a-4173-b47c-626f404c9684"/>
  </ds:schemaRefs>
</ds:datastoreItem>
</file>

<file path=docProps/app.xml><?xml version="1.0" encoding="utf-8"?>
<Properties xmlns="http://schemas.openxmlformats.org/officeDocument/2006/extended-properties" xmlns:vt="http://schemas.openxmlformats.org/officeDocument/2006/docPropsVTypes">
  <Template/>
  <TotalTime>11133</TotalTime>
  <Words>4212</Words>
  <Application>Microsoft Office PowerPoint</Application>
  <PresentationFormat>Widescreen</PresentationFormat>
  <Paragraphs>303</Paragraphs>
  <Slides>25</Slides>
  <Notes>18</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25</vt:i4>
      </vt:variant>
    </vt:vector>
  </HeadingPairs>
  <TitlesOfParts>
    <vt:vector size="41" baseType="lpstr">
      <vt:lpstr>Arial</vt:lpstr>
      <vt:lpstr>Buckeye Sans</vt:lpstr>
      <vt:lpstr>Buckeye Serif Black</vt:lpstr>
      <vt:lpstr>Calibri</vt:lpstr>
      <vt:lpstr>Cardo</vt:lpstr>
      <vt:lpstr>CMBX12</vt:lpstr>
      <vt:lpstr>CMBX8</vt:lpstr>
      <vt:lpstr>CMMI12</vt:lpstr>
      <vt:lpstr>CMR12</vt:lpstr>
      <vt:lpstr>CMR8</vt:lpstr>
      <vt:lpstr>Google Sans</vt:lpstr>
      <vt:lpstr>Guardian TextSans Web</vt:lpstr>
      <vt:lpstr>Times New Roman</vt:lpstr>
      <vt:lpstr>Verdana</vt:lpstr>
      <vt:lpstr>Wingdings</vt:lpstr>
      <vt:lpstr>Office Theme</vt:lpstr>
      <vt:lpstr>Temporal Trends and Survival Determinants in Capnography: A Machine Learning Study </vt:lpstr>
      <vt:lpstr>End Tidal Capnography &amp; ROSC</vt:lpstr>
      <vt:lpstr>Problem Statement</vt:lpstr>
      <vt:lpstr>Proposed Solution </vt:lpstr>
      <vt:lpstr>Dataset</vt:lpstr>
      <vt:lpstr>Attributes of the Dataset</vt:lpstr>
      <vt:lpstr>Project Pipeline</vt:lpstr>
      <vt:lpstr>Data Preprocessing</vt:lpstr>
      <vt:lpstr>Feature Engineering – EtCO2 Slope </vt:lpstr>
      <vt:lpstr>Result of Slope Calculation</vt:lpstr>
      <vt:lpstr>Epinephrine’s Temporal Effects on EtCO2</vt:lpstr>
      <vt:lpstr>Examples of EtCO2 waveform Post Epinephrine</vt:lpstr>
      <vt:lpstr>Example plot for a ROSC patient, showing the calculation of ΔEtCO2 peak, Tlag, Tpeak, and Tduration.</vt:lpstr>
      <vt:lpstr>Observations </vt:lpstr>
      <vt:lpstr>Schematic Representation of Post Epi Results for ROSC and Non ROSC group.</vt:lpstr>
      <vt:lpstr>Feature Extraction</vt:lpstr>
      <vt:lpstr>Odds Ratio</vt:lpstr>
      <vt:lpstr>Feature Importance</vt:lpstr>
      <vt:lpstr>Predictive Modelling for ROSC/Non ROSC</vt:lpstr>
      <vt:lpstr>Classification Report</vt:lpstr>
      <vt:lpstr>Results</vt:lpstr>
      <vt:lpstr>Flask Application for Cardiac Arrest Data Processing</vt:lpstr>
      <vt:lpstr>Limitations &amp; Conclusion</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Hoy, Mary</dc:creator>
  <cp:lastModifiedBy>Raya Krishnamoorthy, Banu Priya</cp:lastModifiedBy>
  <cp:revision>200</cp:revision>
  <dcterms:created xsi:type="dcterms:W3CDTF">2021-09-24T16:29:17Z</dcterms:created>
  <dcterms:modified xsi:type="dcterms:W3CDTF">2024-11-19T13:59:08Z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0x0101009EE2DD3DF7BEB54489DD6C1E6A34D4F8</vt:lpwstr>
  </property>
  <property fmtid="{D5CDD505-2E9C-101B-9397-08002B2CF9AE}" pid="3" name="MediaServiceImageTags">
    <vt:lpwstr/>
  </property>
</Properties>
</file>